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336" r:id="rId2"/>
    <p:sldId id="333" r:id="rId3"/>
    <p:sldId id="519" r:id="rId4"/>
    <p:sldId id="513" r:id="rId5"/>
    <p:sldId id="446" r:id="rId6"/>
    <p:sldId id="449" r:id="rId7"/>
    <p:sldId id="512" r:id="rId8"/>
    <p:sldId id="514" r:id="rId9"/>
    <p:sldId id="518" r:id="rId10"/>
    <p:sldId id="515" r:id="rId11"/>
    <p:sldId id="522" r:id="rId12"/>
    <p:sldId id="516" r:id="rId13"/>
    <p:sldId id="524" r:id="rId14"/>
    <p:sldId id="525" r:id="rId15"/>
    <p:sldId id="526" r:id="rId16"/>
    <p:sldId id="527" r:id="rId17"/>
    <p:sldId id="482" r:id="rId18"/>
    <p:sldId id="521" r:id="rId19"/>
    <p:sldId id="529" r:id="rId20"/>
    <p:sldId id="532" r:id="rId21"/>
    <p:sldId id="520" r:id="rId22"/>
    <p:sldId id="540" r:id="rId23"/>
    <p:sldId id="530" r:id="rId24"/>
    <p:sldId id="390" r:id="rId25"/>
    <p:sldId id="531" r:id="rId26"/>
    <p:sldId id="517" r:id="rId27"/>
    <p:sldId id="533" r:id="rId28"/>
    <p:sldId id="475" r:id="rId29"/>
    <p:sldId id="534" r:id="rId30"/>
    <p:sldId id="535" r:id="rId31"/>
    <p:sldId id="536" r:id="rId32"/>
    <p:sldId id="537" r:id="rId33"/>
    <p:sldId id="267" r:id="rId34"/>
    <p:sldId id="266" r:id="rId35"/>
    <p:sldId id="538" r:id="rId36"/>
    <p:sldId id="539" r:id="rId37"/>
    <p:sldId id="25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4995@gmail.com" initials="i" lastIdx="1" clrIdx="0">
    <p:extLst>
      <p:ext uri="{19B8F6BF-5375-455C-9EA6-DF929625EA0E}">
        <p15:presenceInfo xmlns:p15="http://schemas.microsoft.com/office/powerpoint/2012/main" userId="5f2ca59b9e73ce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59DF"/>
    <a:srgbClr val="F989FF"/>
    <a:srgbClr val="00652E"/>
    <a:srgbClr val="43FF54"/>
    <a:srgbClr val="3D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4"/>
    <p:restoredTop sz="95735" autoAdjust="0"/>
  </p:normalViewPr>
  <p:slideViewPr>
    <p:cSldViewPr snapToGrid="0" snapToObjects="1">
      <p:cViewPr varScale="1">
        <p:scale>
          <a:sx n="108" d="100"/>
          <a:sy n="108" d="100"/>
        </p:scale>
        <p:origin x="120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F9D6-0936-0A44-8D77-FCADF68F9906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951B4-D45D-3C46-AC4A-CB7D1C87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6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 err="1"/>
              <a:t>Je</a:t>
            </a:r>
            <a:r>
              <a:rPr lang="en-US" sz="4000" dirty="0"/>
              <a:t> </a:t>
            </a:r>
            <a:r>
              <a:rPr lang="en-US" sz="4000" dirty="0" err="1"/>
              <a:t>vais</a:t>
            </a:r>
            <a:r>
              <a:rPr lang="en-US" sz="4000" dirty="0"/>
              <a:t> </a:t>
            </a:r>
            <a:r>
              <a:rPr lang="en-US" sz="4000" dirty="0" err="1"/>
              <a:t>vous</a:t>
            </a:r>
            <a:r>
              <a:rPr lang="en-US" sz="4000" baseline="0" dirty="0"/>
              <a:t> </a:t>
            </a:r>
            <a:r>
              <a:rPr lang="en-US" sz="4000" baseline="0" dirty="0" err="1"/>
              <a:t>raconter</a:t>
            </a:r>
            <a:r>
              <a:rPr lang="en-US" sz="4000" baseline="0" dirty="0"/>
              <a:t> </a:t>
            </a:r>
            <a:r>
              <a:rPr lang="en-US" sz="4000" baseline="0" dirty="0" err="1"/>
              <a:t>l'histoire</a:t>
            </a:r>
            <a:r>
              <a:rPr lang="en-US" sz="4000" baseline="0" dirty="0"/>
              <a:t> de la </a:t>
            </a:r>
            <a:r>
              <a:rPr lang="en-US" sz="4000" baseline="0" dirty="0" err="1"/>
              <a:t>sélection</a:t>
            </a:r>
            <a:r>
              <a:rPr lang="en-US" sz="4000" baseline="0" dirty="0"/>
              <a:t> </a:t>
            </a:r>
            <a:r>
              <a:rPr lang="en-US" sz="4000" baseline="0" dirty="0" err="1"/>
              <a:t>naturelle</a:t>
            </a:r>
            <a:r>
              <a:rPr lang="en-US" sz="4000" baseline="0" dirty="0"/>
              <a:t>, qui </a:t>
            </a:r>
            <a:r>
              <a:rPr lang="en-US" sz="4000" baseline="0" dirty="0" err="1"/>
              <a:t>est</a:t>
            </a:r>
            <a:r>
              <a:rPr lang="en-US" sz="4000" baseline="0" dirty="0"/>
              <a:t> </a:t>
            </a:r>
            <a:r>
              <a:rPr lang="en-US" sz="4000" baseline="0" dirty="0" err="1"/>
              <a:t>responsable</a:t>
            </a:r>
            <a:r>
              <a:rPr lang="en-US" sz="4000" baseline="0" dirty="0"/>
              <a:t> de </a:t>
            </a:r>
            <a:r>
              <a:rPr lang="en-US" sz="4000" baseline="0" dirty="0" err="1"/>
              <a:t>toute</a:t>
            </a:r>
            <a:r>
              <a:rPr lang="en-US" sz="4000" baseline="0" dirty="0"/>
              <a:t> la </a:t>
            </a:r>
            <a:r>
              <a:rPr lang="en-US" sz="4000" baseline="0" dirty="0" err="1"/>
              <a:t>diversité</a:t>
            </a:r>
            <a:r>
              <a:rPr lang="en-US" sz="4000" baseline="0" dirty="0"/>
              <a:t> de la vie sur la </a:t>
            </a:r>
            <a:r>
              <a:rPr lang="en-US" sz="4000" baseline="0" dirty="0" err="1"/>
              <a:t>planète</a:t>
            </a:r>
            <a:r>
              <a:rPr lang="en-US" sz="4000" baseline="0" dirty="0"/>
              <a:t>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6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4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1A24CD3-204F-4468-8EE4-28A6668D006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B1A24CD3-204F-4468-8EE4-28A6668D006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4356" y="4674576"/>
            <a:ext cx="4393096" cy="1048684"/>
          </a:xfrm>
        </p:spPr>
        <p:txBody>
          <a:bodyPr>
            <a:noAutofit/>
          </a:bodyPr>
          <a:lstStyle/>
          <a:p>
            <a:r>
              <a:rPr lang="ru-RU" sz="3600" dirty="0"/>
              <a:t>Законы эволюции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4345" y="5628662"/>
            <a:ext cx="6615794" cy="841025"/>
          </a:xfrm>
        </p:spPr>
        <p:txBody>
          <a:bodyPr>
            <a:normAutofit/>
          </a:bodyPr>
          <a:lstStyle/>
          <a:p>
            <a:r>
              <a:rPr lang="en-US" dirty="0" err="1"/>
              <a:t>igor.rouzine@iephb.ru</a:t>
            </a:r>
            <a:endParaRPr lang="ru-RU" dirty="0"/>
          </a:p>
          <a:p>
            <a:r>
              <a:rPr lang="ru-RU" dirty="0"/>
              <a:t> </a:t>
            </a:r>
            <a:endParaRPr lang="en-GB" dirty="0"/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E37D8D-8E65-B647-9B72-801F1D1A6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18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C38CC9-F372-B849-9F91-D80DF4C8537C}"/>
              </a:ext>
            </a:extLst>
          </p:cNvPr>
          <p:cNvSpPr txBox="1"/>
          <p:nvPr/>
        </p:nvSpPr>
        <p:spPr>
          <a:xfrm>
            <a:off x="1474345" y="6053131"/>
            <a:ext cx="63049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600" dirty="0"/>
              <a:t>https://github.com/irouzine/Course-in-evolution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71AC3-90E1-9848-9471-22C84ED7CBC1}"/>
              </a:ext>
            </a:extLst>
          </p:cNvPr>
          <p:cNvSpPr txBox="1"/>
          <p:nvPr/>
        </p:nvSpPr>
        <p:spPr>
          <a:xfrm>
            <a:off x="1474345" y="6429952"/>
            <a:ext cx="28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ecology modeling.pptx</a:t>
            </a:r>
          </a:p>
        </p:txBody>
      </p:sp>
    </p:spTree>
    <p:extLst>
      <p:ext uri="{BB962C8B-B14F-4D97-AF65-F5344CB8AC3E}">
        <p14:creationId xmlns:p14="http://schemas.microsoft.com/office/powerpoint/2010/main" val="68979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45"/>
    </mc:Choice>
    <mc:Fallback xmlns="">
      <p:transition advTm="11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5EE-DE37-8146-91EF-E53660D50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10" y="-88568"/>
            <a:ext cx="6508377" cy="1143000"/>
          </a:xfrm>
        </p:spPr>
        <p:txBody>
          <a:bodyPr/>
          <a:lstStyle/>
          <a:p>
            <a:r>
              <a:rPr lang="ru-RU" dirty="0"/>
              <a:t>Одинокая волна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A82D6-F90F-974E-A1BF-58C87786E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69" y="5301561"/>
            <a:ext cx="6426379" cy="79775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B5AFA843-34CF-F443-ABAA-0DA5ED2B17EC}"/>
              </a:ext>
            </a:extLst>
          </p:cNvPr>
          <p:cNvGrpSpPr/>
          <p:nvPr/>
        </p:nvGrpSpPr>
        <p:grpSpPr>
          <a:xfrm>
            <a:off x="354310" y="4121219"/>
            <a:ext cx="6774077" cy="596900"/>
            <a:chOff x="354310" y="4121219"/>
            <a:chExt cx="6774077" cy="5969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AD30D1-A508-0A41-9A1D-6BB994E22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10" y="4121219"/>
              <a:ext cx="3403600" cy="5969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3820E2-E838-4F43-A7BE-81A43882C2D6}"/>
                </a:ext>
              </a:extLst>
            </p:cNvPr>
            <p:cNvSpPr txBox="1"/>
            <p:nvPr/>
          </p:nvSpPr>
          <p:spPr>
            <a:xfrm>
              <a:off x="3921763" y="4245102"/>
              <a:ext cx="3206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Теорема Фишера </a:t>
              </a:r>
              <a:endParaRPr lang="en-FR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F11A292-1BC3-0E46-9CA7-D256C4E12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8" y="4614434"/>
            <a:ext cx="4048309" cy="771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6D35AD-54E3-8646-869A-E4764B63FC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8826" y="156042"/>
            <a:ext cx="3028931" cy="286296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1B6561-8F17-8441-B2EB-56596321D667}"/>
              </a:ext>
            </a:extLst>
          </p:cNvPr>
          <p:cNvCxnSpPr/>
          <p:nvPr/>
        </p:nvCxnSpPr>
        <p:spPr>
          <a:xfrm>
            <a:off x="7861889" y="1176461"/>
            <a:ext cx="947651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3CC2EEA-41A1-DD42-BEC8-E4593C456D7F}"/>
              </a:ext>
            </a:extLst>
          </p:cNvPr>
          <p:cNvSpPr txBox="1"/>
          <p:nvPr/>
        </p:nvSpPr>
        <p:spPr>
          <a:xfrm>
            <a:off x="8162429" y="80712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V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541C65C-2634-054F-B8BD-768ECF2C4343}"/>
              </a:ext>
            </a:extLst>
          </p:cNvPr>
          <p:cNvGrpSpPr/>
          <p:nvPr/>
        </p:nvGrpSpPr>
        <p:grpSpPr>
          <a:xfrm>
            <a:off x="354310" y="3413063"/>
            <a:ext cx="6886621" cy="791588"/>
            <a:chOff x="354310" y="3413063"/>
            <a:chExt cx="6886621" cy="7915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2F0D85-C3EA-A546-816D-C99AF99C4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10" y="3413063"/>
              <a:ext cx="4728967" cy="79158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2DEDCF-EEEF-C54E-A72F-32B17B932997}"/>
                </a:ext>
              </a:extLst>
            </p:cNvPr>
            <p:cNvSpPr txBox="1"/>
            <p:nvPr/>
          </p:nvSpPr>
          <p:spPr>
            <a:xfrm>
              <a:off x="5988665" y="3571346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х &lt;&lt; </a:t>
              </a:r>
              <a:r>
                <a:rPr lang="en-US" dirty="0"/>
                <a:t>|</a:t>
              </a:r>
              <a:r>
                <a:rPr lang="ru-RU" dirty="0"/>
                <a:t>х</a:t>
              </a:r>
              <a:r>
                <a:rPr lang="ru-RU" baseline="-25000" dirty="0"/>
                <a:t>0</a:t>
              </a:r>
              <a:r>
                <a:rPr lang="en-US" dirty="0"/>
                <a:t>|</a:t>
              </a:r>
              <a:endParaRPr lang="en-FR" baseline="-250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1F1189-EB69-DD4D-AF3C-66FA8BF24332}"/>
              </a:ext>
            </a:extLst>
          </p:cNvPr>
          <p:cNvGrpSpPr/>
          <p:nvPr/>
        </p:nvGrpSpPr>
        <p:grpSpPr>
          <a:xfrm>
            <a:off x="6659041" y="1006479"/>
            <a:ext cx="755335" cy="645140"/>
            <a:chOff x="6659041" y="1006479"/>
            <a:chExt cx="755335" cy="64514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FE87D92-5000-EB42-B100-20D617D8E3CA}"/>
                </a:ext>
              </a:extLst>
            </p:cNvPr>
            <p:cNvCxnSpPr>
              <a:cxnSpLocks/>
            </p:cNvCxnSpPr>
            <p:nvPr/>
          </p:nvCxnSpPr>
          <p:spPr>
            <a:xfrm>
              <a:off x="6813753" y="1651619"/>
              <a:ext cx="486170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23C06C5-99DD-E64F-84BB-BBE01E9A2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9590" y="1006479"/>
              <a:ext cx="0" cy="600896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D189E1-E339-7E4D-A2D1-C7BD89CEAE19}"/>
                </a:ext>
              </a:extLst>
            </p:cNvPr>
            <p:cNvSpPr txBox="1"/>
            <p:nvPr/>
          </p:nvSpPr>
          <p:spPr>
            <a:xfrm>
              <a:off x="6659041" y="1232275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652E"/>
                  </a:solidFill>
                </a:rPr>
                <a:t> |</a:t>
              </a:r>
              <a:r>
                <a:rPr lang="ru-RU" dirty="0">
                  <a:solidFill>
                    <a:srgbClr val="00652E"/>
                  </a:solidFill>
                </a:rPr>
                <a:t>х</a:t>
              </a:r>
              <a:r>
                <a:rPr lang="ru-RU" baseline="-25000" dirty="0">
                  <a:solidFill>
                    <a:srgbClr val="00652E"/>
                  </a:solidFill>
                </a:rPr>
                <a:t>0</a:t>
              </a:r>
              <a:r>
                <a:rPr lang="en-US" dirty="0">
                  <a:solidFill>
                    <a:srgbClr val="00652E"/>
                  </a:solidFill>
                </a:rPr>
                <a:t>|</a:t>
              </a:r>
              <a:endParaRPr lang="en-FR" baseline="-25000" dirty="0">
                <a:solidFill>
                  <a:srgbClr val="00652E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A43366-C270-A44B-BD06-1877405A1BF6}"/>
              </a:ext>
            </a:extLst>
          </p:cNvPr>
          <p:cNvGrpSpPr/>
          <p:nvPr/>
        </p:nvGrpSpPr>
        <p:grpSpPr>
          <a:xfrm>
            <a:off x="354310" y="1533635"/>
            <a:ext cx="5338566" cy="1578824"/>
            <a:chOff x="354310" y="1533635"/>
            <a:chExt cx="5338566" cy="15788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4DCDCA-55FB-A843-B0D9-8EB4D108E50C}"/>
                </a:ext>
              </a:extLst>
            </p:cNvPr>
            <p:cNvSpPr txBox="1"/>
            <p:nvPr/>
          </p:nvSpPr>
          <p:spPr>
            <a:xfrm>
              <a:off x="439038" y="1882966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+mj-lt"/>
                </a:rPr>
                <a:t>x = k </a:t>
              </a:r>
              <a:r>
                <a:rPr lang="en-US" dirty="0">
                  <a:latin typeface="+mj-lt"/>
                </a:rPr>
                <a:t>- </a:t>
              </a:r>
              <a:r>
                <a:rPr lang="en-US" i="1" dirty="0" err="1">
                  <a:latin typeface="+mj-lt"/>
                </a:rPr>
                <a:t>k</a:t>
              </a:r>
              <a:r>
                <a:rPr lang="en-US" baseline="-25000" dirty="0" err="1">
                  <a:latin typeface="+mj-lt"/>
                </a:rPr>
                <a:t>av</a:t>
              </a:r>
              <a:endParaRPr lang="en-FR" baseline="-25000" dirty="0">
                <a:latin typeface="+mj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354A16-A24F-0B41-BA15-5D71FD54462C}"/>
                </a:ext>
              </a:extLst>
            </p:cNvPr>
            <p:cNvSpPr txBox="1"/>
            <p:nvPr/>
          </p:nvSpPr>
          <p:spPr>
            <a:xfrm flipH="1">
              <a:off x="3382285" y="2388051"/>
              <a:ext cx="1878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Symbol" pitchFamily="2" charset="2"/>
                </a:rPr>
                <a:t>s</a:t>
              </a:r>
              <a:r>
                <a:rPr lang="en-US" i="1" dirty="0">
                  <a:latin typeface="+mj-lt"/>
                </a:rPr>
                <a:t> = s/(</a:t>
              </a:r>
              <a:r>
                <a:rPr lang="en-US" i="1" dirty="0" err="1">
                  <a:latin typeface="+mj-lt"/>
                </a:rPr>
                <a:t>U</a:t>
              </a:r>
              <a:r>
                <a:rPr lang="en-US" i="1" baseline="-25000" dirty="0" err="1">
                  <a:latin typeface="+mj-lt"/>
                </a:rPr>
                <a:t>b</a:t>
              </a:r>
              <a:r>
                <a:rPr lang="en-US" i="1" dirty="0" err="1">
                  <a:latin typeface="+mj-lt"/>
                </a:rPr>
                <a:t>+U</a:t>
              </a:r>
              <a:r>
                <a:rPr lang="en-US" i="1" baseline="-25000" dirty="0" err="1">
                  <a:latin typeface="+mj-lt"/>
                </a:rPr>
                <a:t>d</a:t>
              </a:r>
              <a:r>
                <a:rPr lang="en-US" i="1" dirty="0">
                  <a:latin typeface="+mj-lt"/>
                </a:rPr>
                <a:t>)</a:t>
              </a:r>
              <a:endParaRPr lang="en-FR" baseline="-25000" dirty="0">
                <a:latin typeface="+mj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9C6EF0-7636-D246-83F8-08ABF0B73B95}"/>
                </a:ext>
              </a:extLst>
            </p:cNvPr>
            <p:cNvSpPr txBox="1"/>
            <p:nvPr/>
          </p:nvSpPr>
          <p:spPr>
            <a:xfrm flipH="1">
              <a:off x="3360037" y="1882966"/>
              <a:ext cx="233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+mj-lt"/>
                </a:rPr>
                <a:t>v = V/(</a:t>
              </a:r>
              <a:r>
                <a:rPr lang="en-US" i="1" dirty="0" err="1">
                  <a:latin typeface="+mj-lt"/>
                </a:rPr>
                <a:t>U</a:t>
              </a:r>
              <a:r>
                <a:rPr lang="en-US" i="1" baseline="-25000" dirty="0" err="1">
                  <a:latin typeface="+mj-lt"/>
                </a:rPr>
                <a:t>b</a:t>
              </a:r>
              <a:r>
                <a:rPr lang="en-US" i="1" dirty="0" err="1">
                  <a:latin typeface="+mj-lt"/>
                </a:rPr>
                <a:t>+U</a:t>
              </a:r>
              <a:r>
                <a:rPr lang="en-US" i="1" baseline="-25000" dirty="0" err="1">
                  <a:latin typeface="+mj-lt"/>
                </a:rPr>
                <a:t>d</a:t>
              </a:r>
              <a:r>
                <a:rPr lang="en-US" i="1" dirty="0">
                  <a:latin typeface="+mj-lt"/>
                </a:rPr>
                <a:t>)</a:t>
              </a:r>
              <a:endParaRPr lang="en-FR" baseline="-25000" dirty="0"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DEA60C-4687-F74F-AFD1-F983B761DC8D}"/>
                </a:ext>
              </a:extLst>
            </p:cNvPr>
            <p:cNvSpPr txBox="1"/>
            <p:nvPr/>
          </p:nvSpPr>
          <p:spPr>
            <a:xfrm>
              <a:off x="354310" y="2286931"/>
              <a:ext cx="1621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>
                  <a:latin typeface="Symbol" pitchFamily="2" charset="2"/>
                </a:rPr>
                <a:t>f</a:t>
              </a:r>
              <a:r>
                <a:rPr lang="en-US" i="1" dirty="0">
                  <a:latin typeface="+mj-lt"/>
                </a:rPr>
                <a:t>(x) = log </a:t>
              </a:r>
              <a:r>
                <a:rPr lang="en-US" i="1" dirty="0" err="1">
                  <a:latin typeface="+mj-lt"/>
                </a:rPr>
                <a:t>f</a:t>
              </a:r>
              <a:r>
                <a:rPr lang="en-US" i="1" baseline="-25000" dirty="0" err="1">
                  <a:latin typeface="+mj-lt"/>
                </a:rPr>
                <a:t>k</a:t>
              </a:r>
              <a:r>
                <a:rPr lang="en-US" i="1" dirty="0">
                  <a:latin typeface="+mj-lt"/>
                </a:rPr>
                <a:t> </a:t>
              </a:r>
              <a:endParaRPr lang="en-F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B0EF88-6FA3-D04C-92DD-46D2A6CEF7E0}"/>
                </a:ext>
              </a:extLst>
            </p:cNvPr>
            <p:cNvSpPr txBox="1"/>
            <p:nvPr/>
          </p:nvSpPr>
          <p:spPr>
            <a:xfrm>
              <a:off x="1710813" y="1533635"/>
              <a:ext cx="1721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Обозначения</a:t>
              </a:r>
              <a:endParaRPr lang="en-FR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8FCBA5D-080A-AF42-B09F-83A9E5AFD0CC}"/>
                </a:ext>
              </a:extLst>
            </p:cNvPr>
            <p:cNvSpPr txBox="1"/>
            <p:nvPr/>
          </p:nvSpPr>
          <p:spPr>
            <a:xfrm flipH="1">
              <a:off x="857065" y="2743127"/>
              <a:ext cx="2575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Symbol" pitchFamily="2" charset="2"/>
                </a:rPr>
                <a:t>a</a:t>
              </a:r>
              <a:r>
                <a:rPr lang="en-US" i="1" dirty="0">
                  <a:latin typeface="+mj-lt"/>
                </a:rPr>
                <a:t> = </a:t>
              </a:r>
              <a:r>
                <a:rPr lang="en-US" i="1" dirty="0" err="1"/>
                <a:t>U</a:t>
              </a:r>
              <a:r>
                <a:rPr lang="en-US" i="1" baseline="-25000" dirty="0" err="1"/>
                <a:t>b</a:t>
              </a:r>
              <a:r>
                <a:rPr lang="en-US" i="1" baseline="-25000" dirty="0"/>
                <a:t> </a:t>
              </a:r>
              <a:r>
                <a:rPr lang="en-US" i="1" dirty="0">
                  <a:latin typeface="+mj-lt"/>
                </a:rPr>
                <a:t>/(</a:t>
              </a:r>
              <a:r>
                <a:rPr lang="en-US" i="1" dirty="0" err="1">
                  <a:latin typeface="+mj-lt"/>
                </a:rPr>
                <a:t>U</a:t>
              </a:r>
              <a:r>
                <a:rPr lang="en-US" i="1" baseline="-25000" dirty="0" err="1">
                  <a:latin typeface="+mj-lt"/>
                </a:rPr>
                <a:t>b</a:t>
              </a:r>
              <a:r>
                <a:rPr lang="en-US" i="1" dirty="0" err="1">
                  <a:latin typeface="+mj-lt"/>
                </a:rPr>
                <a:t>+U</a:t>
              </a:r>
              <a:r>
                <a:rPr lang="en-US" i="1" baseline="-25000" dirty="0" err="1">
                  <a:latin typeface="+mj-lt"/>
                </a:rPr>
                <a:t>d</a:t>
              </a:r>
              <a:r>
                <a:rPr lang="en-US" i="1" dirty="0">
                  <a:latin typeface="+mj-lt"/>
                </a:rPr>
                <a:t>)=</a:t>
              </a:r>
              <a:r>
                <a:rPr lang="en-US" i="1" dirty="0" err="1">
                  <a:latin typeface="+mj-lt"/>
                </a:rPr>
                <a:t>k</a:t>
              </a:r>
              <a:r>
                <a:rPr lang="en-US" i="1" baseline="-25000" dirty="0" err="1">
                  <a:latin typeface="+mj-lt"/>
                </a:rPr>
                <a:t>av</a:t>
              </a:r>
              <a:r>
                <a:rPr lang="en-US" i="1" dirty="0">
                  <a:latin typeface="+mj-lt"/>
                </a:rPr>
                <a:t>/L</a:t>
              </a:r>
              <a:endParaRPr lang="en-FR" baseline="-25000" dirty="0">
                <a:latin typeface="+mj-lt"/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13B926B-008D-4642-94E6-6AD12090CB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8" y="6038739"/>
            <a:ext cx="4419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9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EFAF-88FF-CF44-A626-CD621BBD6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65" y="3429000"/>
            <a:ext cx="6546982" cy="1398494"/>
          </a:xfrm>
        </p:spPr>
        <p:txBody>
          <a:bodyPr/>
          <a:lstStyle/>
          <a:p>
            <a:r>
              <a:rPr lang="ru-RU" dirty="0">
                <a:solidFill>
                  <a:srgbClr val="C00000"/>
                </a:solidFill>
              </a:rPr>
              <a:t>Стохастический нос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EB90F-3DBE-9C4B-883D-9F15038F2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rgbClr val="C00000"/>
                </a:solidFill>
              </a:rPr>
              <a:t>и скорость </a:t>
            </a:r>
            <a:r>
              <a:rPr lang="ru-RU" dirty="0" err="1">
                <a:solidFill>
                  <a:srgbClr val="C00000"/>
                </a:solidFill>
              </a:rPr>
              <a:t>бесполовой</a:t>
            </a:r>
            <a:r>
              <a:rPr lang="ru-RU" dirty="0">
                <a:solidFill>
                  <a:srgbClr val="C00000"/>
                </a:solidFill>
              </a:rPr>
              <a:t> эволюции</a:t>
            </a:r>
            <a:endParaRPr lang="en-F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79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5EE-DE37-8146-91EF-E53660D50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931" y="480877"/>
            <a:ext cx="6508377" cy="1143000"/>
          </a:xfrm>
        </p:spPr>
        <p:txBody>
          <a:bodyPr/>
          <a:lstStyle/>
          <a:p>
            <a:r>
              <a:rPr lang="ru-RU" dirty="0"/>
              <a:t>Самый лучший фитнесс класс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05EE59-057C-8B41-961A-E14929D70B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2075"/>
            <a:ext cx="4056063" cy="3916363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86DEE9-C7C9-D44F-B270-4FD911DC7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510" y="2747597"/>
            <a:ext cx="4156792" cy="32417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7E6666-E8E9-044F-A6EC-51BFEA74185D}"/>
              </a:ext>
            </a:extLst>
          </p:cNvPr>
          <p:cNvSpPr txBox="1"/>
          <p:nvPr/>
        </p:nvSpPr>
        <p:spPr>
          <a:xfrm>
            <a:off x="1558233" y="2217832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Адаптация</a:t>
            </a:r>
            <a:r>
              <a:rPr lang="en-FR" dirty="0"/>
              <a:t>, V &gt;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171120-0D7F-0640-915F-E866E50A8EFE}"/>
              </a:ext>
            </a:extLst>
          </p:cNvPr>
          <p:cNvSpPr txBox="1"/>
          <p:nvPr/>
        </p:nvSpPr>
        <p:spPr>
          <a:xfrm>
            <a:off x="6838607" y="2217832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V  = - Uv &lt;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DC0E82-B4A4-9342-8E42-6C505A51926F}"/>
              </a:ext>
            </a:extLst>
          </p:cNvPr>
          <p:cNvSpPr txBox="1"/>
          <p:nvPr/>
        </p:nvSpPr>
        <p:spPr>
          <a:xfrm>
            <a:off x="4546590" y="2220601"/>
            <a:ext cx="227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Храповик Мюллера</a:t>
            </a:r>
            <a:endParaRPr lang="en-FR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A1D5DC-A38C-3D46-8943-D27634781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673" y="2881858"/>
            <a:ext cx="1336466" cy="28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2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5EE-DE37-8146-91EF-E53660D50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2" y="353752"/>
            <a:ext cx="6508377" cy="11430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Адаптация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05EE59-057C-8B41-961A-E14929D70B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750"/>
            <a:ext cx="4054475" cy="391636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841BBF-703F-F04A-96CE-BD019F33C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23" y="2428655"/>
            <a:ext cx="4404803" cy="765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D91834-C06F-3D42-88E6-0D2E5C462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23" y="3295712"/>
            <a:ext cx="2772006" cy="1316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638794-82D2-E041-9A67-73DC155F7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82" y="5565979"/>
            <a:ext cx="1998117" cy="103380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7FC6BB-88BF-974E-80E5-EAA88BB807C0}"/>
              </a:ext>
            </a:extLst>
          </p:cNvPr>
          <p:cNvCxnSpPr/>
          <p:nvPr/>
        </p:nvCxnSpPr>
        <p:spPr>
          <a:xfrm>
            <a:off x="5520813" y="2964200"/>
            <a:ext cx="0" cy="459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3C8376-AEA8-B646-90BD-6BA51101E9E8}"/>
              </a:ext>
            </a:extLst>
          </p:cNvPr>
          <p:cNvCxnSpPr>
            <a:cxnSpLocks/>
          </p:cNvCxnSpPr>
          <p:nvPr/>
        </p:nvCxnSpPr>
        <p:spPr>
          <a:xfrm>
            <a:off x="5569975" y="4612415"/>
            <a:ext cx="0" cy="2298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71F259-9B1D-1E49-A5CF-97E66C556690}"/>
              </a:ext>
            </a:extLst>
          </p:cNvPr>
          <p:cNvSpPr txBox="1"/>
          <p:nvPr/>
        </p:nvSpPr>
        <p:spPr>
          <a:xfrm>
            <a:off x="6974719" y="5624971"/>
            <a:ext cx="115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Адаптация</a:t>
            </a:r>
            <a:endParaRPr lang="en-FR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77F62A-0A27-844E-A87D-8F83E84B4F65}"/>
              </a:ext>
            </a:extLst>
          </p:cNvPr>
          <p:cNvSpPr txBox="1"/>
          <p:nvPr/>
        </p:nvSpPr>
        <p:spPr>
          <a:xfrm>
            <a:off x="7009134" y="6194986"/>
            <a:ext cx="1973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Храповик Мюллера</a:t>
            </a:r>
            <a:endParaRPr lang="en-FR" sz="1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20FEBA-0E21-674C-80F9-93CF811E4971}"/>
              </a:ext>
            </a:extLst>
          </p:cNvPr>
          <p:cNvGrpSpPr/>
          <p:nvPr/>
        </p:nvGrpSpPr>
        <p:grpSpPr>
          <a:xfrm>
            <a:off x="4879768" y="4842244"/>
            <a:ext cx="3917503" cy="456472"/>
            <a:chOff x="4879768" y="4842244"/>
            <a:chExt cx="3917503" cy="45647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CE7D3B-3D50-584A-9DBF-02CDB5EE1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9768" y="4879678"/>
              <a:ext cx="1704088" cy="41903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A96AE9-E71D-E14C-AC34-4060CE2362F2}"/>
                </a:ext>
              </a:extLst>
            </p:cNvPr>
            <p:cNvSpPr txBox="1"/>
            <p:nvPr/>
          </p:nvSpPr>
          <p:spPr>
            <a:xfrm flipH="1">
              <a:off x="7194613" y="4842244"/>
              <a:ext cx="1602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Symbol" pitchFamily="2" charset="2"/>
                </a:rPr>
                <a:t>s</a:t>
              </a:r>
              <a:r>
                <a:rPr lang="en-US" sz="1400" i="1" dirty="0">
                  <a:latin typeface="+mj-lt"/>
                </a:rPr>
                <a:t> = s/(</a:t>
              </a:r>
              <a:r>
                <a:rPr lang="en-US" sz="1400" i="1" dirty="0" err="1">
                  <a:latin typeface="+mj-lt"/>
                </a:rPr>
                <a:t>U</a:t>
              </a:r>
              <a:r>
                <a:rPr lang="en-US" sz="1400" i="1" baseline="-25000" dirty="0" err="1">
                  <a:latin typeface="+mj-lt"/>
                </a:rPr>
                <a:t>b</a:t>
              </a:r>
              <a:r>
                <a:rPr lang="en-US" sz="1400" i="1" dirty="0" err="1">
                  <a:latin typeface="+mj-lt"/>
                </a:rPr>
                <a:t>+U</a:t>
              </a:r>
              <a:r>
                <a:rPr lang="en-US" sz="1400" i="1" baseline="-25000" dirty="0" err="1">
                  <a:latin typeface="+mj-lt"/>
                </a:rPr>
                <a:t>d</a:t>
              </a:r>
              <a:r>
                <a:rPr lang="en-US" sz="1400" i="1" dirty="0">
                  <a:latin typeface="+mj-lt"/>
                </a:rPr>
                <a:t>)</a:t>
              </a:r>
              <a:endParaRPr lang="en-FR" sz="1400" baseline="-25000" dirty="0">
                <a:latin typeface="+mj-lt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AB1998E-50C5-AA4A-B600-ED78F416B5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66" y="2428655"/>
            <a:ext cx="1336466" cy="28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6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5EE-DE37-8146-91EF-E53660D50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9" y="234457"/>
            <a:ext cx="6508377" cy="11430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Быстрая</a:t>
            </a:r>
            <a:r>
              <a:rPr lang="en-US" dirty="0"/>
              <a:t> </a:t>
            </a:r>
            <a:r>
              <a:rPr lang="ru-RU" dirty="0"/>
              <a:t>адаптация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05EE59-057C-8B41-961A-E14929D70B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750"/>
            <a:ext cx="4054475" cy="39163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62899A-33C5-5042-BECA-78BB47759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23" y="2458273"/>
            <a:ext cx="2753133" cy="604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1EEBAB-8228-2543-A97D-643414161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804" y="3414130"/>
            <a:ext cx="2660169" cy="3951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9ED6C4-DA37-9A44-9393-DBF882F8A054}"/>
              </a:ext>
            </a:extLst>
          </p:cNvPr>
          <p:cNvSpPr txBox="1"/>
          <p:nvPr/>
        </p:nvSpPr>
        <p:spPr>
          <a:xfrm>
            <a:off x="4222011" y="2028986"/>
            <a:ext cx="4785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Сшивка носа с основной частью волны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5479D5-0CE3-DA4C-9212-200C31F8EB53}"/>
              </a:ext>
            </a:extLst>
          </p:cNvPr>
          <p:cNvSpPr txBox="1"/>
          <p:nvPr/>
        </p:nvSpPr>
        <p:spPr>
          <a:xfrm>
            <a:off x="560439" y="3344940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log </a:t>
            </a:r>
            <a:r>
              <a:rPr lang="en-US" sz="1400" b="1" i="1" dirty="0"/>
              <a:t>f</a:t>
            </a:r>
            <a:r>
              <a:rPr lang="en-US" sz="1400" b="1" i="1" baseline="-25000" dirty="0"/>
              <a:t>max</a:t>
            </a:r>
            <a:endParaRPr lang="en-FR" sz="1400" b="1" i="1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24577D-7A66-3D48-897C-437B656F2166}"/>
              </a:ext>
            </a:extLst>
          </p:cNvPr>
          <p:cNvSpPr txBox="1"/>
          <p:nvPr/>
        </p:nvSpPr>
        <p:spPr>
          <a:xfrm>
            <a:off x="4340131" y="3039102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Быстрая адаптация</a:t>
            </a:r>
            <a:endParaRPr lang="en-FR" dirty="0">
              <a:solidFill>
                <a:srgbClr val="C00000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4366795-042B-2D44-B985-551E368846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564" y="6035270"/>
            <a:ext cx="2762740" cy="74490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12327F8-A595-5140-B0CD-68939DAA8533}"/>
              </a:ext>
            </a:extLst>
          </p:cNvPr>
          <p:cNvGrpSpPr/>
          <p:nvPr/>
        </p:nvGrpSpPr>
        <p:grpSpPr>
          <a:xfrm>
            <a:off x="4987323" y="3757052"/>
            <a:ext cx="4004419" cy="2275401"/>
            <a:chOff x="4987323" y="3757052"/>
            <a:chExt cx="4004419" cy="22754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D95A3C5-593B-6A48-BC44-2F9AA75CF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7323" y="3809300"/>
              <a:ext cx="2876133" cy="158445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DF9CB73-72F3-E541-A4F7-031CFAE6B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0323" y="5393756"/>
              <a:ext cx="3247351" cy="638697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EB9FCF1-F7BA-654F-A015-F27F498FD0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0836" y="4148316"/>
              <a:ext cx="6245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2CEE8B-B42F-6D47-B713-D1694FD9DD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3511" y="4608323"/>
              <a:ext cx="6118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20C031-0205-9B4A-841E-6DCCC0FB3E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3510" y="5112195"/>
              <a:ext cx="6883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932EE1B-41C5-174B-9C5D-BAB262090A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9664" y="5713104"/>
              <a:ext cx="6883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8F71BB-43E1-5048-98F2-C5AD2AA87C78}"/>
                </a:ext>
              </a:extLst>
            </p:cNvPr>
            <p:cNvSpPr txBox="1"/>
            <p:nvPr/>
          </p:nvSpPr>
          <p:spPr>
            <a:xfrm>
              <a:off x="7968705" y="3757052"/>
              <a:ext cx="102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>
                  <a:solidFill>
                    <a:srgbClr val="C00000"/>
                  </a:solidFill>
                </a:rPr>
                <a:t>Slide 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821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5EE-DE37-8146-91EF-E53660D50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59" y="441576"/>
            <a:ext cx="6508377" cy="11430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Быстрая</a:t>
            </a:r>
            <a:r>
              <a:rPr lang="en-US" dirty="0"/>
              <a:t> </a:t>
            </a:r>
            <a:r>
              <a:rPr lang="ru-RU" dirty="0"/>
              <a:t>адаптация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05EE59-057C-8B41-961A-E14929D70B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750"/>
            <a:ext cx="4054475" cy="3916363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5479D5-0CE3-DA4C-9212-200C31F8EB53}"/>
              </a:ext>
            </a:extLst>
          </p:cNvPr>
          <p:cNvSpPr txBox="1"/>
          <p:nvPr/>
        </p:nvSpPr>
        <p:spPr>
          <a:xfrm>
            <a:off x="560439" y="3344940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log </a:t>
            </a:r>
            <a:r>
              <a:rPr lang="en-US" sz="1400" b="1" i="1" dirty="0"/>
              <a:t>f</a:t>
            </a:r>
            <a:r>
              <a:rPr lang="en-US" sz="1400" b="1" i="1" baseline="-25000" dirty="0"/>
              <a:t>max</a:t>
            </a:r>
            <a:endParaRPr lang="en-FR" sz="1400" b="1" i="1" baseline="-25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7EBFC-D51F-C543-9F11-CEE8183A9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61" y="5613699"/>
            <a:ext cx="3987800" cy="6477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C42C066-F825-C944-8663-5C4FD88AF52D}"/>
              </a:ext>
            </a:extLst>
          </p:cNvPr>
          <p:cNvGrpSpPr/>
          <p:nvPr/>
        </p:nvGrpSpPr>
        <p:grpSpPr>
          <a:xfrm>
            <a:off x="4264234" y="3983951"/>
            <a:ext cx="4785284" cy="1148867"/>
            <a:chOff x="4264234" y="3983951"/>
            <a:chExt cx="4785284" cy="114886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2E05CA-CAAA-C241-8192-295BFDB9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0626" y="4485119"/>
              <a:ext cx="2950630" cy="64769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C3505D-F30D-3543-A213-58ED6143DF92}"/>
                </a:ext>
              </a:extLst>
            </p:cNvPr>
            <p:cNvSpPr txBox="1"/>
            <p:nvPr/>
          </p:nvSpPr>
          <p:spPr>
            <a:xfrm>
              <a:off x="4264234" y="3983951"/>
              <a:ext cx="4785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C00000"/>
                  </a:solidFill>
                </a:rPr>
                <a:t>Сшивка носа с основной частью волны</a:t>
              </a:r>
              <a:endParaRPr lang="en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38CC53-C9AD-6448-94D8-7133A0D014B1}"/>
              </a:ext>
            </a:extLst>
          </p:cNvPr>
          <p:cNvGrpSpPr/>
          <p:nvPr/>
        </p:nvGrpSpPr>
        <p:grpSpPr>
          <a:xfrm>
            <a:off x="4520053" y="2723535"/>
            <a:ext cx="1727200" cy="1208827"/>
            <a:chOff x="4520053" y="2723535"/>
            <a:chExt cx="1727200" cy="120882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3EBEB0-B50B-3745-9DD7-C281C449B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053" y="3132262"/>
              <a:ext cx="1727200" cy="80010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B0FFC20-01FB-FC4A-BCF9-063C1B5C64AB}"/>
                </a:ext>
              </a:extLst>
            </p:cNvPr>
            <p:cNvCxnSpPr/>
            <p:nvPr/>
          </p:nvCxnSpPr>
          <p:spPr>
            <a:xfrm>
              <a:off x="5383653" y="2723535"/>
              <a:ext cx="0" cy="459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2D101E-19F4-934B-8BFB-E82F65B96B3A}"/>
                </a:ext>
              </a:extLst>
            </p:cNvPr>
            <p:cNvSpPr txBox="1"/>
            <p:nvPr/>
          </p:nvSpPr>
          <p:spPr>
            <a:xfrm>
              <a:off x="5383653" y="2813861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=</a:t>
              </a:r>
              <a:r>
                <a:rPr lang="ru-RU" dirty="0">
                  <a:solidFill>
                    <a:srgbClr val="C00000"/>
                  </a:solidFill>
                </a:rPr>
                <a:t>1  </a:t>
              </a:r>
              <a:endParaRPr lang="en-FR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E2D568-D30B-4547-BDC1-4B2B59CAC40F}"/>
              </a:ext>
            </a:extLst>
          </p:cNvPr>
          <p:cNvGrpSpPr/>
          <p:nvPr/>
        </p:nvGrpSpPr>
        <p:grpSpPr>
          <a:xfrm>
            <a:off x="4264234" y="1924243"/>
            <a:ext cx="3469528" cy="799292"/>
            <a:chOff x="4264234" y="1924243"/>
            <a:chExt cx="3469528" cy="7992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80A1BF-1057-144D-AA40-4C7E1C1ED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234" y="2190135"/>
              <a:ext cx="3289300" cy="533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AD1656-5A43-C845-B54E-B1291A4DF2FF}"/>
                </a:ext>
              </a:extLst>
            </p:cNvPr>
            <p:cNvSpPr txBox="1"/>
            <p:nvPr/>
          </p:nvSpPr>
          <p:spPr>
            <a:xfrm>
              <a:off x="4352708" y="1924243"/>
              <a:ext cx="3381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C00000"/>
                  </a:solidFill>
                </a:rPr>
                <a:t>Среднее число рожденных</a:t>
              </a:r>
              <a:endParaRPr lang="en-FR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823319-0DCE-0744-8400-5269E88A6EFA}"/>
              </a:ext>
            </a:extLst>
          </p:cNvPr>
          <p:cNvCxnSpPr/>
          <p:nvPr/>
        </p:nvCxnSpPr>
        <p:spPr>
          <a:xfrm>
            <a:off x="6235946" y="5154041"/>
            <a:ext cx="0" cy="459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11CDE3D-7B23-7247-B4A8-DDE065B2A198}"/>
              </a:ext>
            </a:extLst>
          </p:cNvPr>
          <p:cNvCxnSpPr>
            <a:cxnSpLocks/>
          </p:cNvCxnSpPr>
          <p:nvPr/>
        </p:nvCxnSpPr>
        <p:spPr>
          <a:xfrm>
            <a:off x="5030626" y="3788752"/>
            <a:ext cx="2254094" cy="889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53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03CF-F252-DD4C-A0FC-EE2915BE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59" y="284047"/>
            <a:ext cx="6508377" cy="1143000"/>
          </a:xfrm>
        </p:spPr>
        <p:txBody>
          <a:bodyPr/>
          <a:lstStyle/>
          <a:p>
            <a:r>
              <a:rPr lang="en-FR" dirty="0"/>
              <a:t>Speed of evolution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84735C-A068-F14B-B25F-D2A08BDED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2" y="1648193"/>
            <a:ext cx="3987800" cy="6477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D35D598-FB47-984A-A052-F0C7E0B72B8D}"/>
              </a:ext>
            </a:extLst>
          </p:cNvPr>
          <p:cNvGrpSpPr/>
          <p:nvPr/>
        </p:nvGrpSpPr>
        <p:grpSpPr>
          <a:xfrm>
            <a:off x="34983" y="2400385"/>
            <a:ext cx="4750377" cy="1596530"/>
            <a:chOff x="34983" y="2400385"/>
            <a:chExt cx="4750377" cy="15965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01F072-ECF2-AF4C-8F20-F33C613C9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462" y="3152577"/>
              <a:ext cx="4292898" cy="8443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1CDA00-A15B-3A43-8251-61842972D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59" y="2400385"/>
              <a:ext cx="3554044" cy="647699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5A17D5F-B81B-F54C-9FC1-5C4FC2C14269}"/>
                </a:ext>
              </a:extLst>
            </p:cNvPr>
            <p:cNvCxnSpPr>
              <a:cxnSpLocks/>
            </p:cNvCxnSpPr>
            <p:nvPr/>
          </p:nvCxnSpPr>
          <p:spPr>
            <a:xfrm>
              <a:off x="45738" y="2724234"/>
              <a:ext cx="6220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66DD77D-344B-3942-BCD8-D842963DEA4B}"/>
                </a:ext>
              </a:extLst>
            </p:cNvPr>
            <p:cNvCxnSpPr>
              <a:cxnSpLocks/>
            </p:cNvCxnSpPr>
            <p:nvPr/>
          </p:nvCxnSpPr>
          <p:spPr>
            <a:xfrm>
              <a:off x="34983" y="3594870"/>
              <a:ext cx="6220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5A760F-9944-4A45-B6ED-CA33D8A10461}"/>
              </a:ext>
            </a:extLst>
          </p:cNvPr>
          <p:cNvGrpSpPr/>
          <p:nvPr/>
        </p:nvGrpSpPr>
        <p:grpSpPr>
          <a:xfrm>
            <a:off x="464453" y="2295893"/>
            <a:ext cx="7124700" cy="3045345"/>
            <a:chOff x="464453" y="2295893"/>
            <a:chExt cx="7124700" cy="304534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2F93C3-2190-3041-874F-216FD2599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53" y="4249038"/>
              <a:ext cx="7124700" cy="10922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A9D158-DA9B-864A-889C-57F4FD4E26C6}"/>
                </a:ext>
              </a:extLst>
            </p:cNvPr>
            <p:cNvCxnSpPr/>
            <p:nvPr/>
          </p:nvCxnSpPr>
          <p:spPr>
            <a:xfrm>
              <a:off x="1877306" y="4041504"/>
              <a:ext cx="0" cy="459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C112C9C-9F47-E346-959B-B2E51AE57607}"/>
                </a:ext>
              </a:extLst>
            </p:cNvPr>
            <p:cNvCxnSpPr>
              <a:cxnSpLocks/>
            </p:cNvCxnSpPr>
            <p:nvPr/>
          </p:nvCxnSpPr>
          <p:spPr>
            <a:xfrm>
              <a:off x="2441186" y="2295893"/>
              <a:ext cx="0" cy="22052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EBCE2B7-4371-364E-BA51-6EC310ADB082}"/>
              </a:ext>
            </a:extLst>
          </p:cNvPr>
          <p:cNvGrpSpPr/>
          <p:nvPr/>
        </p:nvGrpSpPr>
        <p:grpSpPr>
          <a:xfrm>
            <a:off x="1542026" y="5234840"/>
            <a:ext cx="3713233" cy="1473370"/>
            <a:chOff x="1542026" y="5234840"/>
            <a:chExt cx="3713233" cy="147337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B45AB3-27EA-9C44-8D39-6FCCE090A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026" y="5616010"/>
              <a:ext cx="3606800" cy="1092200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A94AD69-EB87-E74A-AAAB-8216E90CF22E}"/>
                </a:ext>
              </a:extLst>
            </p:cNvPr>
            <p:cNvCxnSpPr/>
            <p:nvPr/>
          </p:nvCxnSpPr>
          <p:spPr>
            <a:xfrm>
              <a:off x="3081266" y="5234840"/>
              <a:ext cx="0" cy="459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FC3D1E-E7C1-6445-8766-3E5CBE39C125}"/>
                </a:ext>
              </a:extLst>
            </p:cNvPr>
            <p:cNvSpPr/>
            <p:nvPr/>
          </p:nvSpPr>
          <p:spPr>
            <a:xfrm>
              <a:off x="1542026" y="5694498"/>
              <a:ext cx="3471934" cy="1013712"/>
            </a:xfrm>
            <a:prstGeom prst="rect">
              <a:avLst/>
            </a:prstGeom>
            <a:noFill/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C79909-91CD-3E4F-B804-EC7DBBF22BCC}"/>
                </a:ext>
              </a:extLst>
            </p:cNvPr>
            <p:cNvSpPr txBox="1"/>
            <p:nvPr/>
          </p:nvSpPr>
          <p:spPr>
            <a:xfrm>
              <a:off x="3081266" y="5270716"/>
              <a:ext cx="2173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>
                  <a:solidFill>
                    <a:srgbClr val="C00000"/>
                  </a:solidFill>
                </a:rPr>
                <a:t>iteration method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10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730B00-ACCC-D941-A203-35BA4F824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18" y="364062"/>
            <a:ext cx="6508377" cy="1143000"/>
          </a:xfrm>
        </p:spPr>
        <p:txBody>
          <a:bodyPr/>
          <a:lstStyle/>
          <a:p>
            <a:r>
              <a:rPr lang="ru-RU" dirty="0"/>
              <a:t>Т</a:t>
            </a:r>
            <a:r>
              <a:rPr lang="en-US" dirty="0" err="1"/>
              <a:t>р</a:t>
            </a:r>
            <a:r>
              <a:rPr lang="ru-RU" dirty="0"/>
              <a:t>и интервала размера популяции</a:t>
            </a:r>
            <a:endParaRPr lang="en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C58AC3-6D5E-7546-9721-26C0F8C14C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605" y="6155800"/>
            <a:ext cx="2441575" cy="67627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90F950-40F5-A448-83B7-D91FDAF4762E}"/>
              </a:ext>
            </a:extLst>
          </p:cNvPr>
          <p:cNvCxnSpPr>
            <a:cxnSpLocks/>
          </p:cNvCxnSpPr>
          <p:nvPr/>
        </p:nvCxnSpPr>
        <p:spPr>
          <a:xfrm>
            <a:off x="1173480" y="5339908"/>
            <a:ext cx="3846928" cy="9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BE7EF6-D165-2F4B-B3E2-1D5866C03A39}"/>
              </a:ext>
            </a:extLst>
          </p:cNvPr>
          <p:cNvCxnSpPr>
            <a:cxnSpLocks/>
          </p:cNvCxnSpPr>
          <p:nvPr/>
        </p:nvCxnSpPr>
        <p:spPr>
          <a:xfrm flipV="1">
            <a:off x="1173480" y="2356962"/>
            <a:ext cx="0" cy="2998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3C4B8C-8721-EE47-A042-54B221D766A7}"/>
              </a:ext>
            </a:extLst>
          </p:cNvPr>
          <p:cNvSpPr txBox="1"/>
          <p:nvPr/>
        </p:nvSpPr>
        <p:spPr>
          <a:xfrm>
            <a:off x="5040683" y="5101977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</a:t>
            </a:r>
            <a:r>
              <a:rPr lang="en-US" dirty="0" err="1"/>
              <a:t>NU</a:t>
            </a:r>
            <a:r>
              <a:rPr lang="en-US" baseline="-25000" dirty="0" err="1"/>
              <a:t>b</a:t>
            </a:r>
            <a:endParaRPr lang="en-FR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6C92D2-9A4E-B54D-8DA6-15D4DEDBFD46}"/>
              </a:ext>
            </a:extLst>
          </p:cNvPr>
          <p:cNvSpPr txBox="1"/>
          <p:nvPr/>
        </p:nvSpPr>
        <p:spPr>
          <a:xfrm>
            <a:off x="732218" y="190159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V/s</a:t>
            </a:r>
            <a:endParaRPr lang="en-FR" baseline="-25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1284FA-7A01-CF4A-910A-E1E48845C6F9}"/>
              </a:ext>
            </a:extLst>
          </p:cNvPr>
          <p:cNvSpPr txBox="1"/>
          <p:nvPr/>
        </p:nvSpPr>
        <p:spPr>
          <a:xfrm>
            <a:off x="1638567" y="54291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2116B3-7472-7842-A95E-1020C7E57AA3}"/>
              </a:ext>
            </a:extLst>
          </p:cNvPr>
          <p:cNvCxnSpPr>
            <a:cxnSpLocks/>
          </p:cNvCxnSpPr>
          <p:nvPr/>
        </p:nvCxnSpPr>
        <p:spPr>
          <a:xfrm flipV="1">
            <a:off x="1795020" y="5124762"/>
            <a:ext cx="0" cy="2129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DC7AD2B-A051-8C4E-A1B3-BDB26F1DDEF1}"/>
              </a:ext>
            </a:extLst>
          </p:cNvPr>
          <p:cNvSpPr txBox="1"/>
          <p:nvPr/>
        </p:nvSpPr>
        <p:spPr>
          <a:xfrm>
            <a:off x="380858" y="268594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k</a:t>
            </a:r>
            <a:endParaRPr lang="en-FR" baseline="-25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6B3812-7ADB-5844-9428-0521849F409A}"/>
              </a:ext>
            </a:extLst>
          </p:cNvPr>
          <p:cNvSpPr txBox="1"/>
          <p:nvPr/>
        </p:nvSpPr>
        <p:spPr>
          <a:xfrm>
            <a:off x="868899" y="41904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0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9C47AC-42D0-3041-90C3-88EDFBCCD73C}"/>
              </a:ext>
            </a:extLst>
          </p:cNvPr>
          <p:cNvGrpSpPr/>
          <p:nvPr/>
        </p:nvGrpSpPr>
        <p:grpSpPr>
          <a:xfrm>
            <a:off x="1165156" y="4330746"/>
            <a:ext cx="5868827" cy="897707"/>
            <a:chOff x="1165156" y="4330746"/>
            <a:chExt cx="5868827" cy="8977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E355AD-0559-E349-9A46-57CE38042A4E}"/>
                </a:ext>
              </a:extLst>
            </p:cNvPr>
            <p:cNvSpPr txBox="1"/>
            <p:nvPr/>
          </p:nvSpPr>
          <p:spPr>
            <a:xfrm>
              <a:off x="5397167" y="4547223"/>
              <a:ext cx="16368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>
                  <a:solidFill>
                    <a:srgbClr val="002060"/>
                  </a:solidFill>
                </a:rPr>
                <a:t>V = </a:t>
              </a:r>
              <a:r>
                <a:rPr lang="ru-RU" i="1" dirty="0">
                  <a:solidFill>
                    <a:srgbClr val="002060"/>
                  </a:solidFill>
                </a:rPr>
                <a:t>2</a:t>
              </a:r>
              <a:r>
                <a:rPr lang="en-US" i="1" dirty="0" err="1">
                  <a:solidFill>
                    <a:srgbClr val="002060"/>
                  </a:solidFill>
                </a:rPr>
                <a:t>sN</a:t>
              </a:r>
              <a:r>
                <a:rPr lang="en-US" i="1" dirty="0">
                  <a:solidFill>
                    <a:srgbClr val="002060"/>
                  </a:solidFill>
                </a:rPr>
                <a:t> </a:t>
              </a:r>
              <a:r>
                <a:rPr lang="en-US" i="1" dirty="0" err="1">
                  <a:solidFill>
                    <a:srgbClr val="002060"/>
                  </a:solidFill>
                </a:rPr>
                <a:t>U</a:t>
              </a:r>
              <a:r>
                <a:rPr lang="en-US" baseline="-25000" dirty="0" err="1">
                  <a:solidFill>
                    <a:srgbClr val="002060"/>
                  </a:solidFill>
                </a:rPr>
                <a:t>b</a:t>
              </a:r>
              <a:r>
                <a:rPr lang="ru-RU" baseline="-25000" dirty="0">
                  <a:solidFill>
                    <a:srgbClr val="002060"/>
                  </a:solidFill>
                </a:rPr>
                <a:t>  </a:t>
              </a:r>
              <a:endParaRPr lang="en-FR" baseline="-25000" dirty="0">
                <a:solidFill>
                  <a:srgbClr val="002060"/>
                </a:solidFill>
                <a:latin typeface="Symbol" pitchFamily="2" charset="2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E98390A-72B0-D64E-BB6C-C46F2846CA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5156" y="4397277"/>
              <a:ext cx="672436" cy="83117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5F0AE4D-84A3-F34F-B201-E0AF87E0A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3479" y="4330746"/>
              <a:ext cx="3616002" cy="31306"/>
            </a:xfrm>
            <a:prstGeom prst="line">
              <a:avLst/>
            </a:prstGeom>
            <a:ln w="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7EC2A23-683A-B043-9857-ECFC028EEA15}"/>
                </a:ext>
              </a:extLst>
            </p:cNvPr>
            <p:cNvSpPr txBox="1"/>
            <p:nvPr/>
          </p:nvSpPr>
          <p:spPr>
            <a:xfrm>
              <a:off x="3575275" y="4422966"/>
              <a:ext cx="1200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2060"/>
                  </a:solidFill>
                </a:rPr>
                <a:t>р</a:t>
              </a:r>
              <a:r>
                <a:rPr lang="ru-RU" dirty="0">
                  <a:solidFill>
                    <a:srgbClr val="002060"/>
                  </a:solidFill>
                </a:rPr>
                <a:t>едкие аллели</a:t>
              </a:r>
              <a:endParaRPr lang="en-FR" dirty="0">
                <a:solidFill>
                  <a:srgbClr val="002060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F2D73B9-2D05-0345-813B-FF055C242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427" y="3034127"/>
            <a:ext cx="2823559" cy="85502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084C7B3-0ABB-D141-9012-9B246E7CD519}"/>
              </a:ext>
            </a:extLst>
          </p:cNvPr>
          <p:cNvSpPr txBox="1"/>
          <p:nvPr/>
        </p:nvSpPr>
        <p:spPr>
          <a:xfrm>
            <a:off x="3660847" y="3449565"/>
            <a:ext cx="1161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много локусов</a:t>
            </a:r>
            <a:endParaRPr lang="en-FR" dirty="0">
              <a:solidFill>
                <a:srgbClr val="FF0000"/>
              </a:solidFill>
            </a:endParaRPr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1D7493C0-F15E-7B41-A540-2A4F7E01C833}"/>
              </a:ext>
            </a:extLst>
          </p:cNvPr>
          <p:cNvSpPr/>
          <p:nvPr/>
        </p:nvSpPr>
        <p:spPr>
          <a:xfrm>
            <a:off x="1951473" y="2919046"/>
            <a:ext cx="2084196" cy="1340704"/>
          </a:xfrm>
          <a:custGeom>
            <a:avLst/>
            <a:gdLst>
              <a:gd name="connsiteX0" fmla="*/ 0 w 2154115"/>
              <a:gd name="connsiteY0" fmla="*/ 1415562 h 1415562"/>
              <a:gd name="connsiteX1" fmla="*/ 281354 w 2154115"/>
              <a:gd name="connsiteY1" fmla="*/ 1046285 h 1415562"/>
              <a:gd name="connsiteX2" fmla="*/ 773723 w 2154115"/>
              <a:gd name="connsiteY2" fmla="*/ 624254 h 1415562"/>
              <a:gd name="connsiteX3" fmla="*/ 1477108 w 2154115"/>
              <a:gd name="connsiteY3" fmla="*/ 254977 h 1415562"/>
              <a:gd name="connsiteX4" fmla="*/ 2154115 w 2154115"/>
              <a:gd name="connsiteY4" fmla="*/ 0 h 1415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4115" h="1415562">
                <a:moveTo>
                  <a:pt x="0" y="1415562"/>
                </a:moveTo>
                <a:cubicBezTo>
                  <a:pt x="76200" y="1296866"/>
                  <a:pt x="152400" y="1178170"/>
                  <a:pt x="281354" y="1046285"/>
                </a:cubicBezTo>
                <a:cubicBezTo>
                  <a:pt x="410308" y="914400"/>
                  <a:pt x="574431" y="756139"/>
                  <a:pt x="773723" y="624254"/>
                </a:cubicBezTo>
                <a:cubicBezTo>
                  <a:pt x="973015" y="492369"/>
                  <a:pt x="1247043" y="359019"/>
                  <a:pt x="1477108" y="254977"/>
                </a:cubicBezTo>
                <a:cubicBezTo>
                  <a:pt x="1707173" y="150935"/>
                  <a:pt x="1930644" y="75467"/>
                  <a:pt x="215411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35A8E7F-58C3-884B-951F-7D1BB834E64A}"/>
              </a:ext>
            </a:extLst>
          </p:cNvPr>
          <p:cNvGrpSpPr/>
          <p:nvPr/>
        </p:nvGrpSpPr>
        <p:grpSpPr>
          <a:xfrm>
            <a:off x="1211654" y="2123547"/>
            <a:ext cx="6543787" cy="791772"/>
            <a:chOff x="1211654" y="2123547"/>
            <a:chExt cx="6543787" cy="79177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E8373B3-6626-C04E-BB79-9A8B5C94AF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654" y="2856011"/>
              <a:ext cx="3969623" cy="4804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C3E7113-A797-B449-9D42-D978B05ED85F}"/>
                    </a:ext>
                  </a:extLst>
                </p:cNvPr>
                <p:cNvSpPr txBox="1"/>
                <p:nvPr/>
              </p:nvSpPr>
              <p:spPr>
                <a:xfrm>
                  <a:off x="5288419" y="2262896"/>
                  <a:ext cx="2467022" cy="6524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acc>
                          <m:accPr>
                            <m:chr m:val="̅"/>
                            <m:ctrlPr>
                              <a:rPr lang="en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FR" dirty="0"/>
                </a:p>
                <a:p>
                  <a:endParaRPr lang="en-FR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C3E7113-A797-B449-9D42-D978B05ED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8419" y="2262896"/>
                  <a:ext cx="2467022" cy="65242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FAB4118-E78D-144B-8B65-C69216E28829}"/>
                </a:ext>
              </a:extLst>
            </p:cNvPr>
            <p:cNvSpPr txBox="1"/>
            <p:nvPr/>
          </p:nvSpPr>
          <p:spPr>
            <a:xfrm>
              <a:off x="1586209" y="2123547"/>
              <a:ext cx="4188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00B050"/>
                  </a:solidFill>
                </a:rPr>
                <a:t>много независимых локусов </a:t>
              </a:r>
            </a:p>
            <a:p>
              <a:r>
                <a:rPr lang="ru-RU" dirty="0">
                  <a:solidFill>
                    <a:srgbClr val="00B050"/>
                  </a:solidFill>
                </a:rPr>
                <a:t>(1-локусная  модель)</a:t>
              </a:r>
              <a:endParaRPr lang="en-FR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4DB5756-E37C-2549-9D1C-3F060B1082BA}"/>
              </a:ext>
            </a:extLst>
          </p:cNvPr>
          <p:cNvCxnSpPr>
            <a:cxnSpLocks/>
          </p:cNvCxnSpPr>
          <p:nvPr/>
        </p:nvCxnSpPr>
        <p:spPr>
          <a:xfrm flipV="1">
            <a:off x="4035669" y="2648146"/>
            <a:ext cx="0" cy="268953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738FD63-4848-8E46-B5C7-061AC42273DE}"/>
              </a:ext>
            </a:extLst>
          </p:cNvPr>
          <p:cNvCxnSpPr>
            <a:cxnSpLocks/>
          </p:cNvCxnSpPr>
          <p:nvPr/>
        </p:nvCxnSpPr>
        <p:spPr>
          <a:xfrm flipV="1">
            <a:off x="1837592" y="4233934"/>
            <a:ext cx="1574681" cy="9681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F858CD0-4A5C-624E-B16E-7EBC5CBEA966}"/>
              </a:ext>
            </a:extLst>
          </p:cNvPr>
          <p:cNvSpPr txBox="1"/>
          <p:nvPr/>
        </p:nvSpPr>
        <p:spPr>
          <a:xfrm>
            <a:off x="2289577" y="3961414"/>
            <a:ext cx="120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2 локус</a:t>
            </a:r>
            <a:endParaRPr lang="en-FR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60F8FF2-9E17-1D41-A3EF-5E37DD93C7CA}"/>
              </a:ext>
            </a:extLst>
          </p:cNvPr>
          <p:cNvCxnSpPr>
            <a:cxnSpLocks/>
            <a:endCxn id="82" idx="2"/>
          </p:cNvCxnSpPr>
          <p:nvPr/>
        </p:nvCxnSpPr>
        <p:spPr>
          <a:xfrm flipH="1" flipV="1">
            <a:off x="2890062" y="4330746"/>
            <a:ext cx="2640300" cy="191179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97CDD1D-0D1B-F643-9E39-9AA275AAE16E}"/>
                  </a:ext>
                </a:extLst>
              </p:cNvPr>
              <p:cNvSpPr txBox="1"/>
              <p:nvPr/>
            </p:nvSpPr>
            <p:spPr>
              <a:xfrm>
                <a:off x="3337565" y="5418882"/>
                <a:ext cx="17452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~</a:t>
                </a:r>
                <a:r>
                  <a:rPr lang="en-US" sz="1600" i="1" dirty="0">
                    <a:solidFill>
                      <a:schemeClr val="accent4">
                        <a:lumMod val="75000"/>
                      </a:schemeClr>
                    </a:solidFill>
                  </a:rPr>
                  <a:t>k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 log(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m:rPr>
                        <m:nor/>
                      </m:rPr>
                      <a:rPr lang="en-US" sz="1600" i="1" dirty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k</m:t>
                    </m:r>
                  </m:oMath>
                </a14:m>
                <a:r>
                  <a:rPr lang="en-US" sz="1600" i="1" dirty="0">
                    <a:solidFill>
                      <a:schemeClr val="accent4">
                        <a:lumMod val="75000"/>
                      </a:schemeClr>
                    </a:solidFill>
                    <a:latin typeface="Symbol" pitchFamily="2" charset="2"/>
                  </a:rPr>
                  <a:t>/ </a:t>
                </a:r>
                <a:r>
                  <a:rPr lang="en-US" sz="1600" i="1" dirty="0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U</a:t>
                </a:r>
                <a:r>
                  <a:rPr lang="en-US" sz="1600" i="1" baseline="-25000" dirty="0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b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)</a:t>
                </a:r>
                <a:endParaRPr lang="en-FR" sz="1600" dirty="0">
                  <a:solidFill>
                    <a:schemeClr val="accent4">
                      <a:lumMod val="75000"/>
                    </a:schemeClr>
                  </a:solidFill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97CDD1D-0D1B-F643-9E39-9AA275AAE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565" y="5418882"/>
                <a:ext cx="1745293" cy="338554"/>
              </a:xfrm>
              <a:prstGeom prst="rect">
                <a:avLst/>
              </a:prstGeom>
              <a:blipFill>
                <a:blip r:embed="rId5"/>
                <a:stretch>
                  <a:fillRect l="-2174" t="-3571" b="-2142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44160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144A-5785-E346-86BE-62D5FEFA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разных методов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DD4902-42FF-0843-98CA-B81A312FCB2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05" y="2209800"/>
            <a:ext cx="3916363" cy="391636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F5B30C-6275-ED48-9D47-B0DAA331AFDE}"/>
              </a:ext>
            </a:extLst>
          </p:cNvPr>
          <p:cNvCxnSpPr>
            <a:cxnSpLocks/>
          </p:cNvCxnSpPr>
          <p:nvPr/>
        </p:nvCxnSpPr>
        <p:spPr>
          <a:xfrm flipH="1">
            <a:off x="5213032" y="4495800"/>
            <a:ext cx="15992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6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B4BB-F32F-9A48-BC06-44D57FDDB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86343"/>
            <a:ext cx="6508377" cy="1143000"/>
          </a:xfrm>
        </p:spPr>
        <p:txBody>
          <a:bodyPr/>
          <a:lstStyle/>
          <a:p>
            <a:r>
              <a:rPr lang="ru-RU" dirty="0"/>
              <a:t>Храповик Мюллера</a:t>
            </a:r>
            <a:br>
              <a:rPr lang="en-US" sz="2400" dirty="0"/>
            </a:br>
            <a:r>
              <a:rPr lang="ru-RU" sz="2400" dirty="0"/>
              <a:t>или аккумуляция плохих аллелей (</a:t>
            </a:r>
            <a:r>
              <a:rPr lang="en-US" sz="2400" i="1" dirty="0" err="1"/>
              <a:t>U</a:t>
            </a:r>
            <a:r>
              <a:rPr lang="en-US" sz="2400" i="1" baseline="-25000" dirty="0" err="1"/>
              <a:t>b</a:t>
            </a:r>
            <a:r>
              <a:rPr lang="en-US" sz="2400" dirty="0"/>
              <a:t>=0</a:t>
            </a:r>
            <a:r>
              <a:rPr lang="ru-RU" sz="2400" dirty="0"/>
              <a:t>) 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4FDBF-3322-DF46-B60C-058C320FF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77" y="1821830"/>
            <a:ext cx="6089276" cy="1799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468A3-0C66-2F4E-A767-7A6E3B53812E}"/>
              </a:ext>
            </a:extLst>
          </p:cNvPr>
          <p:cNvSpPr txBox="1"/>
          <p:nvPr/>
        </p:nvSpPr>
        <p:spPr>
          <a:xfrm>
            <a:off x="6965576" y="2152134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 = -V/</a:t>
            </a:r>
            <a:r>
              <a:rPr lang="en-US" i="1" dirty="0" err="1"/>
              <a:t>U</a:t>
            </a:r>
            <a:r>
              <a:rPr lang="en-US" i="1" baseline="-25000" dirty="0" err="1"/>
              <a:t>b</a:t>
            </a:r>
            <a:r>
              <a:rPr lang="en-US" dirty="0" err="1"/>
              <a:t>+</a:t>
            </a:r>
            <a:r>
              <a:rPr lang="en-US" i="1" dirty="0" err="1"/>
              <a:t>U</a:t>
            </a:r>
            <a:r>
              <a:rPr lang="en-US" i="1" baseline="-25000" dirty="0" err="1"/>
              <a:t>d</a:t>
            </a:r>
            <a:r>
              <a:rPr lang="en-US" dirty="0"/>
              <a:t>) &lt; 1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0C8B2C-2AE7-8E43-B77C-729EC5899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97" y="4136380"/>
            <a:ext cx="5212079" cy="24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8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0105-D9DF-664A-A925-E25A7134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45097"/>
            <a:ext cx="6508377" cy="1143000"/>
          </a:xfrm>
        </p:spPr>
        <p:txBody>
          <a:bodyPr/>
          <a:lstStyle/>
          <a:p>
            <a:r>
              <a:rPr lang="ru-RU" dirty="0"/>
              <a:t>План лекции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ADF5-3DB4-3A47-A17E-1C285E7BC39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199" y="2225040"/>
            <a:ext cx="6964363" cy="3916363"/>
          </a:xfrm>
        </p:spPr>
        <p:txBody>
          <a:bodyPr/>
          <a:lstStyle/>
          <a:p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Erratum </a:t>
            </a:r>
          </a:p>
          <a:p>
            <a:r>
              <a:rPr lang="ru-RU" b="1" dirty="0">
                <a:solidFill>
                  <a:srgbClr val="0070C0"/>
                </a:solidFill>
              </a:rPr>
              <a:t>В последней серии 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ru-RU" b="1" dirty="0">
                <a:solidFill>
                  <a:srgbClr val="0070C0"/>
                </a:solidFill>
              </a:rPr>
              <a:t>Стохастический нос  и скорость эволюции</a:t>
            </a:r>
          </a:p>
          <a:p>
            <a:r>
              <a:rPr lang="ru-RU" b="1" dirty="0">
                <a:solidFill>
                  <a:srgbClr val="0070C0"/>
                </a:solidFill>
              </a:rPr>
              <a:t>Моделирование Монте Карло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ru-RU" b="1" dirty="0">
                <a:solidFill>
                  <a:srgbClr val="0070C0"/>
                </a:solidFill>
              </a:rPr>
              <a:t>Много локусов с рекомбинацией (Монте Карло)</a:t>
            </a:r>
          </a:p>
          <a:p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471477426"/>
      </p:ext>
    </p:extLst>
  </p:cSld>
  <p:clrMapOvr>
    <a:masterClrMapping/>
  </p:clrMapOvr>
  <p:transition spd="slow" advTm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84213-A347-024A-87E8-A8E10E853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5" y="385279"/>
            <a:ext cx="6508377" cy="1143000"/>
          </a:xfrm>
        </p:spPr>
        <p:txBody>
          <a:bodyPr/>
          <a:lstStyle/>
          <a:p>
            <a:r>
              <a:rPr lang="ru-RU" dirty="0"/>
              <a:t>Общий случай</a:t>
            </a:r>
            <a:br>
              <a:rPr lang="ru-RU" sz="2000" dirty="0"/>
            </a:br>
            <a:r>
              <a:rPr lang="ru-RU" sz="2000" dirty="0"/>
              <a:t>Адаптация (реверсия), аккумуляция плохих аллелей (храповик), и стационарное состояние</a:t>
            </a:r>
            <a:endParaRPr lang="en-F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715B7-272D-8A49-85D0-435C324A0280}"/>
              </a:ext>
            </a:extLst>
          </p:cNvPr>
          <p:cNvSpPr txBox="1"/>
          <p:nvPr/>
        </p:nvSpPr>
        <p:spPr>
          <a:xfrm flipH="1">
            <a:off x="689797" y="1681305"/>
            <a:ext cx="25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Symbol" pitchFamily="2" charset="2"/>
              </a:rPr>
              <a:t>a</a:t>
            </a:r>
            <a:r>
              <a:rPr lang="en-US" i="1" dirty="0">
                <a:latin typeface="+mj-lt"/>
              </a:rPr>
              <a:t> = </a:t>
            </a:r>
            <a:r>
              <a:rPr lang="en-US" i="1" dirty="0" err="1"/>
              <a:t>U</a:t>
            </a:r>
            <a:r>
              <a:rPr lang="en-US" i="1" baseline="-25000" dirty="0" err="1"/>
              <a:t>b</a:t>
            </a:r>
            <a:r>
              <a:rPr lang="en-US" i="1" baseline="-25000" dirty="0"/>
              <a:t> </a:t>
            </a:r>
            <a:r>
              <a:rPr lang="en-US" i="1" dirty="0">
                <a:latin typeface="+mj-lt"/>
              </a:rPr>
              <a:t>/(</a:t>
            </a:r>
            <a:r>
              <a:rPr lang="en-US" i="1" dirty="0" err="1">
                <a:latin typeface="+mj-lt"/>
              </a:rPr>
              <a:t>U</a:t>
            </a:r>
            <a:r>
              <a:rPr lang="en-US" i="1" baseline="-25000" dirty="0" err="1">
                <a:latin typeface="+mj-lt"/>
              </a:rPr>
              <a:t>b</a:t>
            </a:r>
            <a:r>
              <a:rPr lang="en-US" i="1" dirty="0" err="1">
                <a:latin typeface="+mj-lt"/>
              </a:rPr>
              <a:t>+U</a:t>
            </a:r>
            <a:r>
              <a:rPr lang="en-US" i="1" baseline="-25000" dirty="0" err="1">
                <a:latin typeface="+mj-lt"/>
              </a:rPr>
              <a:t>d</a:t>
            </a:r>
            <a:r>
              <a:rPr lang="en-US" i="1" dirty="0">
                <a:latin typeface="+mj-lt"/>
              </a:rPr>
              <a:t>)=</a:t>
            </a:r>
            <a:r>
              <a:rPr lang="en-US" i="1" dirty="0" err="1">
                <a:latin typeface="+mj-lt"/>
              </a:rPr>
              <a:t>k</a:t>
            </a:r>
            <a:r>
              <a:rPr lang="en-US" i="1" baseline="-25000" dirty="0" err="1">
                <a:latin typeface="+mj-lt"/>
              </a:rPr>
              <a:t>av</a:t>
            </a:r>
            <a:r>
              <a:rPr lang="en-US" i="1" dirty="0">
                <a:latin typeface="+mj-lt"/>
              </a:rPr>
              <a:t>/L</a:t>
            </a:r>
            <a:endParaRPr lang="en-FR" baseline="-25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A055F-0813-5D40-8488-DA7EF156D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63" y="2356690"/>
            <a:ext cx="5542199" cy="324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78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84213-A347-024A-87E8-A8E10E853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05" y="7828"/>
            <a:ext cx="6508377" cy="1143000"/>
          </a:xfrm>
        </p:spPr>
        <p:txBody>
          <a:bodyPr/>
          <a:lstStyle/>
          <a:p>
            <a:r>
              <a:rPr lang="ru-RU" dirty="0"/>
              <a:t>Режимы эволюции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95B840-EEA5-9841-B9B1-7A5EE9F16EA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2" y="2209800"/>
            <a:ext cx="5521325" cy="391636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C715B7-272D-8A49-85D0-435C324A0280}"/>
              </a:ext>
            </a:extLst>
          </p:cNvPr>
          <p:cNvSpPr txBox="1"/>
          <p:nvPr/>
        </p:nvSpPr>
        <p:spPr>
          <a:xfrm flipH="1">
            <a:off x="689797" y="1681305"/>
            <a:ext cx="25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Symbol" pitchFamily="2" charset="2"/>
              </a:rPr>
              <a:t>a</a:t>
            </a:r>
            <a:r>
              <a:rPr lang="en-US" i="1" dirty="0">
                <a:latin typeface="+mj-lt"/>
              </a:rPr>
              <a:t> = </a:t>
            </a:r>
            <a:r>
              <a:rPr lang="en-US" i="1" dirty="0" err="1"/>
              <a:t>U</a:t>
            </a:r>
            <a:r>
              <a:rPr lang="en-US" i="1" baseline="-25000" dirty="0" err="1"/>
              <a:t>b</a:t>
            </a:r>
            <a:r>
              <a:rPr lang="en-US" i="1" baseline="-25000" dirty="0"/>
              <a:t> </a:t>
            </a:r>
            <a:r>
              <a:rPr lang="en-US" i="1" dirty="0">
                <a:latin typeface="+mj-lt"/>
              </a:rPr>
              <a:t>/(</a:t>
            </a:r>
            <a:r>
              <a:rPr lang="en-US" i="1" dirty="0" err="1">
                <a:latin typeface="+mj-lt"/>
              </a:rPr>
              <a:t>U</a:t>
            </a:r>
            <a:r>
              <a:rPr lang="en-US" i="1" baseline="-25000" dirty="0" err="1">
                <a:latin typeface="+mj-lt"/>
              </a:rPr>
              <a:t>b</a:t>
            </a:r>
            <a:r>
              <a:rPr lang="en-US" i="1" dirty="0" err="1">
                <a:latin typeface="+mj-lt"/>
              </a:rPr>
              <a:t>+U</a:t>
            </a:r>
            <a:r>
              <a:rPr lang="en-US" i="1" baseline="-25000" dirty="0" err="1">
                <a:latin typeface="+mj-lt"/>
              </a:rPr>
              <a:t>d</a:t>
            </a:r>
            <a:r>
              <a:rPr lang="en-US" i="1" dirty="0">
                <a:latin typeface="+mj-lt"/>
              </a:rPr>
              <a:t>)=</a:t>
            </a:r>
            <a:r>
              <a:rPr lang="en-US" i="1" dirty="0" err="1">
                <a:latin typeface="+mj-lt"/>
              </a:rPr>
              <a:t>k</a:t>
            </a:r>
            <a:r>
              <a:rPr lang="en-US" i="1" baseline="-25000" dirty="0" err="1">
                <a:latin typeface="+mj-lt"/>
              </a:rPr>
              <a:t>av</a:t>
            </a:r>
            <a:r>
              <a:rPr lang="en-US" i="1" dirty="0">
                <a:latin typeface="+mj-lt"/>
              </a:rPr>
              <a:t>/L</a:t>
            </a:r>
            <a:endParaRPr lang="en-FR" baseline="-25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8129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88E7-610E-0E42-8A63-9586347C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 1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BAA08-2210-D044-800F-E093B248F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Конкуренция пар локусов не есть хорошее описание (при постоянном </a:t>
            </a:r>
            <a:r>
              <a:rPr lang="en-US" dirty="0"/>
              <a:t>s</a:t>
            </a:r>
            <a:r>
              <a:rPr lang="ru-RU" dirty="0"/>
              <a:t>).</a:t>
            </a:r>
            <a:r>
              <a:rPr lang="en-US" dirty="0"/>
              <a:t> </a:t>
            </a:r>
            <a:r>
              <a:rPr lang="ru-RU" dirty="0"/>
              <a:t> Нужно учитывать много локусов и эффект матрешки</a:t>
            </a:r>
            <a:endParaRPr lang="en-FR" dirty="0"/>
          </a:p>
          <a:p>
            <a:r>
              <a:rPr lang="ru-RU" dirty="0"/>
              <a:t>Скорость эволюции зависит слабо (логарифмически) от размера популяции и вероятности мутаций</a:t>
            </a:r>
          </a:p>
          <a:p>
            <a:r>
              <a:rPr lang="ru-RU" dirty="0"/>
              <a:t>Она достигает предела независимых локусов (1 </a:t>
            </a:r>
            <a:r>
              <a:rPr lang="ru-RU" dirty="0" err="1"/>
              <a:t>локусная</a:t>
            </a:r>
            <a:r>
              <a:rPr lang="ru-RU" dirty="0"/>
              <a:t> модель)  при астрономических размерах популяции</a:t>
            </a:r>
          </a:p>
        </p:txBody>
      </p:sp>
    </p:spTree>
    <p:extLst>
      <p:ext uri="{BB962C8B-B14F-4D97-AF65-F5344CB8AC3E}">
        <p14:creationId xmlns:p14="http://schemas.microsoft.com/office/powerpoint/2010/main" val="3126840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F3F68-95CB-3841-88EA-96E1276A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Монте-Карло 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14104-F96D-4746-90AE-5C48DCCAD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98907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1F72-23E8-6E41-8A32-E4CBE82F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Стохастическое моделирование методом  Монте Карло </a:t>
            </a:r>
            <a:r>
              <a:rPr lang="en-US" dirty="0"/>
              <a:t>(Wright Fisher)</a:t>
            </a:r>
            <a:endParaRPr lang="en-F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AD78BC-59D5-F944-8E5B-36D854632A5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5019" y="2233551"/>
            <a:ext cx="7416800" cy="3916363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Ввести бинарную матрицу </a:t>
            </a:r>
            <a:r>
              <a:rPr lang="en-US" i="1" dirty="0"/>
              <a:t>N</a:t>
            </a:r>
            <a:r>
              <a:rPr lang="ru-RU" dirty="0"/>
              <a:t> на </a:t>
            </a:r>
            <a:r>
              <a:rPr lang="en-US" i="1" dirty="0"/>
              <a:t>L</a:t>
            </a:r>
            <a:r>
              <a:rPr lang="ru-RU" dirty="0"/>
              <a:t> :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ru-RU" dirty="0"/>
              <a:t>геномов с </a:t>
            </a:r>
            <a:r>
              <a:rPr lang="en-US" i="1" dirty="0"/>
              <a:t>L</a:t>
            </a:r>
            <a:r>
              <a:rPr lang="ru-RU" dirty="0"/>
              <a:t> локусами </a:t>
            </a:r>
            <a:endParaRPr lang="en-US" dirty="0"/>
          </a:p>
          <a:p>
            <a:r>
              <a:rPr lang="ru-RU" dirty="0"/>
              <a:t>Датчиком случайных чисел,  генерировать </a:t>
            </a:r>
            <a:r>
              <a:rPr lang="en-US" dirty="0"/>
              <a:t>1 </a:t>
            </a:r>
            <a:r>
              <a:rPr lang="ru-RU" dirty="0"/>
              <a:t>(плохая аллель) с</a:t>
            </a:r>
            <a:r>
              <a:rPr lang="en-US" dirty="0"/>
              <a:t> </a:t>
            </a:r>
            <a:r>
              <a:rPr lang="ru-RU" dirty="0"/>
              <a:t>вероятностью </a:t>
            </a:r>
            <a:r>
              <a:rPr lang="en-US" i="1" dirty="0"/>
              <a:t>f</a:t>
            </a:r>
            <a:r>
              <a:rPr lang="ru-RU" baseline="-25000" dirty="0"/>
              <a:t>0</a:t>
            </a:r>
            <a:r>
              <a:rPr lang="ru-RU" dirty="0"/>
              <a:t> и </a:t>
            </a:r>
            <a:r>
              <a:rPr lang="en-US" dirty="0"/>
              <a:t>0</a:t>
            </a:r>
            <a:r>
              <a:rPr lang="ru-RU" dirty="0"/>
              <a:t> (плохая аллель) с</a:t>
            </a:r>
            <a:r>
              <a:rPr lang="en-US" dirty="0"/>
              <a:t> </a:t>
            </a:r>
            <a:r>
              <a:rPr lang="ru-RU" dirty="0"/>
              <a:t>вероятностью 1</a:t>
            </a:r>
            <a:r>
              <a:rPr lang="fr-FR" dirty="0"/>
              <a:t>-</a:t>
            </a:r>
            <a:r>
              <a:rPr lang="en-US" i="1" dirty="0"/>
              <a:t>f</a:t>
            </a:r>
            <a:r>
              <a:rPr lang="ru-RU" baseline="-25000" dirty="0"/>
              <a:t>0</a:t>
            </a:r>
            <a:r>
              <a:rPr lang="ru-RU" dirty="0"/>
              <a:t>. </a:t>
            </a:r>
          </a:p>
          <a:p>
            <a:r>
              <a:rPr lang="ru-RU" dirty="0"/>
              <a:t>Ввести случайные мутации с</a:t>
            </a:r>
            <a:r>
              <a:rPr lang="en-US" dirty="0"/>
              <a:t> </a:t>
            </a:r>
            <a:r>
              <a:rPr lang="ru-RU" dirty="0"/>
              <a:t>вероятностью </a:t>
            </a:r>
            <a:r>
              <a:rPr lang="en-US" dirty="0">
                <a:latin typeface="Symbol" pitchFamily="2" charset="2"/>
              </a:rPr>
              <a:t>m</a:t>
            </a:r>
            <a:r>
              <a:rPr lang="ru-RU" dirty="0"/>
              <a:t> на локус</a:t>
            </a:r>
          </a:p>
          <a:p>
            <a:r>
              <a:rPr lang="ru-RU" dirty="0"/>
              <a:t>Вычислить среднее число потомков для каждого генома </a:t>
            </a:r>
            <a:r>
              <a:rPr lang="en-US" dirty="0" err="1"/>
              <a:t>i</a:t>
            </a:r>
            <a:r>
              <a:rPr lang="ru-RU" dirty="0"/>
              <a:t> как        </a:t>
            </a:r>
            <a:r>
              <a:rPr lang="en-US" i="1" dirty="0" err="1"/>
              <a:t>n</a:t>
            </a:r>
            <a:r>
              <a:rPr lang="en-US" i="1" baseline="-25000" dirty="0" err="1"/>
              <a:t>i</a:t>
            </a:r>
            <a:r>
              <a:rPr lang="en-US" i="1" baseline="-25000" dirty="0"/>
              <a:t> </a:t>
            </a:r>
            <a:r>
              <a:rPr lang="en-US" i="1" dirty="0"/>
              <a:t>= Ae</a:t>
            </a:r>
            <a:r>
              <a:rPr lang="ru-RU" i="1" dirty="0" err="1"/>
              <a:t>x</a:t>
            </a:r>
            <a:r>
              <a:rPr lang="en-US" i="1" dirty="0"/>
              <a:t>p</a:t>
            </a:r>
            <a:r>
              <a:rPr lang="ru-RU" i="1" dirty="0"/>
              <a:t>(</a:t>
            </a:r>
            <a:r>
              <a:rPr lang="en-US" i="1" dirty="0"/>
              <a:t>-</a:t>
            </a:r>
            <a:r>
              <a:rPr lang="ru-RU" i="1" dirty="0"/>
              <a:t> </a:t>
            </a:r>
            <a:r>
              <a:rPr lang="en-US" i="1" dirty="0"/>
              <a:t>sk</a:t>
            </a:r>
            <a:r>
              <a:rPr lang="en-US" i="1" baseline="-25000" dirty="0"/>
              <a:t>i</a:t>
            </a:r>
            <a:r>
              <a:rPr lang="en-US" dirty="0"/>
              <a:t>)</a:t>
            </a:r>
            <a:r>
              <a:rPr lang="ru-RU" dirty="0"/>
              <a:t>,</a:t>
            </a:r>
            <a:r>
              <a:rPr lang="en-US" dirty="0"/>
              <a:t>   </a:t>
            </a:r>
            <a:r>
              <a:rPr lang="ru-RU" dirty="0"/>
              <a:t>где</a:t>
            </a:r>
            <a:r>
              <a:rPr lang="en-US" dirty="0"/>
              <a:t> </a:t>
            </a:r>
            <a:r>
              <a:rPr lang="en-US" i="1" dirty="0" err="1"/>
              <a:t>k</a:t>
            </a:r>
            <a:r>
              <a:rPr lang="en-US" i="1" baseline="-25000" dirty="0" err="1"/>
              <a:t>i</a:t>
            </a:r>
            <a:r>
              <a:rPr lang="ru-RU" i="1" baseline="-25000" dirty="0"/>
              <a:t> </a:t>
            </a:r>
            <a:r>
              <a:rPr lang="ru-RU" dirty="0"/>
              <a:t>количество плохих аллелей.</a:t>
            </a:r>
            <a:endParaRPr lang="en-US" dirty="0"/>
          </a:p>
          <a:p>
            <a:r>
              <a:rPr lang="ru-RU" dirty="0"/>
              <a:t>Выбрать  А так чтобы всех потомков было </a:t>
            </a:r>
            <a:r>
              <a:rPr lang="en-US" i="1" dirty="0"/>
              <a:t>N</a:t>
            </a:r>
            <a:endParaRPr lang="ru-RU" i="1" dirty="0"/>
          </a:p>
          <a:p>
            <a:r>
              <a:rPr lang="ru-RU" dirty="0"/>
              <a:t>Сгенерировать для каждого генома  </a:t>
            </a:r>
            <a:r>
              <a:rPr lang="en-US" dirty="0" err="1"/>
              <a:t>i</a:t>
            </a:r>
            <a:r>
              <a:rPr lang="en-US" dirty="0"/>
              <a:t>  </a:t>
            </a:r>
            <a:r>
              <a:rPr lang="ru-RU" dirty="0"/>
              <a:t>случайное число потомков со  средним </a:t>
            </a:r>
            <a:r>
              <a:rPr lang="en-US" dirty="0" err="1"/>
              <a:t>n</a:t>
            </a:r>
            <a:r>
              <a:rPr lang="en-US" baseline="-25000" dirty="0" err="1"/>
              <a:t>i</a:t>
            </a:r>
            <a:r>
              <a:rPr lang="en-US" baseline="-25000" dirty="0"/>
              <a:t>  </a:t>
            </a:r>
            <a:r>
              <a:rPr lang="ru-RU" dirty="0">
                <a:solidFill>
                  <a:srgbClr val="FF0000"/>
                </a:solidFill>
              </a:rPr>
              <a:t>(«разломанной палкой»)</a:t>
            </a:r>
          </a:p>
          <a:p>
            <a:r>
              <a:rPr lang="ru-RU" dirty="0"/>
              <a:t>Заменить всех старых на новых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449787451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230B3-F2E6-BA48-8B48-0D0227B73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-96266"/>
            <a:ext cx="6508377" cy="1143000"/>
          </a:xfrm>
        </p:spPr>
        <p:txBody>
          <a:bodyPr/>
          <a:lstStyle/>
          <a:p>
            <a:r>
              <a:rPr lang="ru-RU" dirty="0"/>
              <a:t>Метод разломанной палки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34805-71D9-324F-B37B-79A15968D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43" y="1682530"/>
            <a:ext cx="5142571" cy="3255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6FD058-649E-6A45-BE34-78A9E12AC05B}"/>
              </a:ext>
            </a:extLst>
          </p:cNvPr>
          <p:cNvSpPr txBox="1"/>
          <p:nvPr/>
        </p:nvSpPr>
        <p:spPr>
          <a:xfrm>
            <a:off x="2898619" y="123824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L </a:t>
            </a:r>
            <a:r>
              <a:rPr lang="ru-RU" dirty="0"/>
              <a:t>локусов</a:t>
            </a:r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4D646-9606-4247-8784-672649BC66C0}"/>
              </a:ext>
            </a:extLst>
          </p:cNvPr>
          <p:cNvSpPr txBox="1"/>
          <p:nvPr/>
        </p:nvSpPr>
        <p:spPr>
          <a:xfrm rot="16200000">
            <a:off x="-154847" y="2893379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N </a:t>
            </a:r>
            <a:r>
              <a:rPr lang="ru-RU" dirty="0"/>
              <a:t>геномов</a:t>
            </a:r>
            <a:endParaRPr lang="en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3C58B9-A4D8-7148-9566-EC84B13EB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263" y="1643501"/>
            <a:ext cx="412623" cy="3255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4F4C75-6C70-3F45-ADC4-F824CE52856C}"/>
              </a:ext>
            </a:extLst>
          </p:cNvPr>
          <p:cNvSpPr txBox="1"/>
          <p:nvPr/>
        </p:nvSpPr>
        <p:spPr>
          <a:xfrm>
            <a:off x="6815533" y="1238243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k а</a:t>
            </a:r>
            <a:r>
              <a:rPr lang="ru-RU" dirty="0" err="1"/>
              <a:t>ллелей</a:t>
            </a:r>
            <a:endParaRPr lang="en-FR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05252B-77C9-1F40-B0F7-AD6186BCCE5B}"/>
              </a:ext>
            </a:extLst>
          </p:cNvPr>
          <p:cNvCxnSpPr/>
          <p:nvPr/>
        </p:nvCxnSpPr>
        <p:spPr>
          <a:xfrm>
            <a:off x="947854" y="1643501"/>
            <a:ext cx="4806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FA7494-E35B-2049-8EE7-13D48DAFE799}"/>
              </a:ext>
            </a:extLst>
          </p:cNvPr>
          <p:cNvCxnSpPr>
            <a:cxnSpLocks/>
          </p:cNvCxnSpPr>
          <p:nvPr/>
        </p:nvCxnSpPr>
        <p:spPr>
          <a:xfrm>
            <a:off x="732095" y="1766555"/>
            <a:ext cx="0" cy="29867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0A59D4-4D37-0544-8924-260603BFF05C}"/>
              </a:ext>
            </a:extLst>
          </p:cNvPr>
          <p:cNvCxnSpPr>
            <a:cxnSpLocks/>
          </p:cNvCxnSpPr>
          <p:nvPr/>
        </p:nvCxnSpPr>
        <p:spPr>
          <a:xfrm>
            <a:off x="6820939" y="1766554"/>
            <a:ext cx="0" cy="29867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9E8F14-2A35-9A4F-B2C3-5FA018A9F678}"/>
              </a:ext>
            </a:extLst>
          </p:cNvPr>
          <p:cNvCxnSpPr>
            <a:cxnSpLocks/>
          </p:cNvCxnSpPr>
          <p:nvPr/>
        </p:nvCxnSpPr>
        <p:spPr>
          <a:xfrm>
            <a:off x="954709" y="6077884"/>
            <a:ext cx="72918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02D2719-C8FF-A843-84D7-2089AE202E1C}"/>
              </a:ext>
            </a:extLst>
          </p:cNvPr>
          <p:cNvCxnSpPr>
            <a:cxnSpLocks/>
          </p:cNvCxnSpPr>
          <p:nvPr/>
        </p:nvCxnSpPr>
        <p:spPr>
          <a:xfrm flipV="1">
            <a:off x="954709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315789-0536-8A43-9F6A-5FCB21508578}"/>
              </a:ext>
            </a:extLst>
          </p:cNvPr>
          <p:cNvCxnSpPr>
            <a:cxnSpLocks/>
          </p:cNvCxnSpPr>
          <p:nvPr/>
        </p:nvCxnSpPr>
        <p:spPr>
          <a:xfrm flipV="1">
            <a:off x="1338490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A9192BC-72EB-A14A-8E3F-C60592C6BEA0}"/>
              </a:ext>
            </a:extLst>
          </p:cNvPr>
          <p:cNvCxnSpPr>
            <a:cxnSpLocks/>
          </p:cNvCxnSpPr>
          <p:nvPr/>
        </p:nvCxnSpPr>
        <p:spPr>
          <a:xfrm flipV="1">
            <a:off x="1702814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64F660-0561-4040-B00F-15ADA3653D2C}"/>
              </a:ext>
            </a:extLst>
          </p:cNvPr>
          <p:cNvCxnSpPr>
            <a:cxnSpLocks/>
          </p:cNvCxnSpPr>
          <p:nvPr/>
        </p:nvCxnSpPr>
        <p:spPr>
          <a:xfrm flipV="1">
            <a:off x="2106051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F225956-DD38-B44F-B390-B242968EBC2B}"/>
              </a:ext>
            </a:extLst>
          </p:cNvPr>
          <p:cNvCxnSpPr>
            <a:cxnSpLocks/>
          </p:cNvCxnSpPr>
          <p:nvPr/>
        </p:nvCxnSpPr>
        <p:spPr>
          <a:xfrm flipV="1">
            <a:off x="2489831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912E2CB-3F44-7542-AABC-0D7C69FEE025}"/>
              </a:ext>
            </a:extLst>
          </p:cNvPr>
          <p:cNvCxnSpPr>
            <a:cxnSpLocks/>
          </p:cNvCxnSpPr>
          <p:nvPr/>
        </p:nvCxnSpPr>
        <p:spPr>
          <a:xfrm flipV="1">
            <a:off x="2883340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4DFD75-4993-D74A-9D00-9D3615C88F76}"/>
              </a:ext>
            </a:extLst>
          </p:cNvPr>
          <p:cNvCxnSpPr>
            <a:cxnSpLocks/>
          </p:cNvCxnSpPr>
          <p:nvPr/>
        </p:nvCxnSpPr>
        <p:spPr>
          <a:xfrm flipV="1">
            <a:off x="3257392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A0F191-CCC4-864B-BDE6-4380B565E084}"/>
              </a:ext>
            </a:extLst>
          </p:cNvPr>
          <p:cNvCxnSpPr>
            <a:cxnSpLocks/>
          </p:cNvCxnSpPr>
          <p:nvPr/>
        </p:nvCxnSpPr>
        <p:spPr>
          <a:xfrm flipV="1">
            <a:off x="3641173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A1431A1-10E1-B14C-937E-7BAF0D96AA93}"/>
              </a:ext>
            </a:extLst>
          </p:cNvPr>
          <p:cNvCxnSpPr>
            <a:cxnSpLocks/>
          </p:cNvCxnSpPr>
          <p:nvPr/>
        </p:nvCxnSpPr>
        <p:spPr>
          <a:xfrm flipV="1">
            <a:off x="4024953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0FBAED-33C5-4741-B081-6C384648EE33}"/>
              </a:ext>
            </a:extLst>
          </p:cNvPr>
          <p:cNvCxnSpPr>
            <a:cxnSpLocks/>
          </p:cNvCxnSpPr>
          <p:nvPr/>
        </p:nvCxnSpPr>
        <p:spPr>
          <a:xfrm flipV="1">
            <a:off x="4428190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93A3D4-9E2D-FE44-A320-B41875135DA2}"/>
              </a:ext>
            </a:extLst>
          </p:cNvPr>
          <p:cNvCxnSpPr>
            <a:cxnSpLocks/>
          </p:cNvCxnSpPr>
          <p:nvPr/>
        </p:nvCxnSpPr>
        <p:spPr>
          <a:xfrm flipV="1">
            <a:off x="4792514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1B49AA-A4C0-4842-A567-DC69D6E556F3}"/>
              </a:ext>
            </a:extLst>
          </p:cNvPr>
          <p:cNvCxnSpPr>
            <a:cxnSpLocks/>
          </p:cNvCxnSpPr>
          <p:nvPr/>
        </p:nvCxnSpPr>
        <p:spPr>
          <a:xfrm flipV="1">
            <a:off x="5176295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7EA180-BDBE-2F4B-9DB1-C657BC6E3EE8}"/>
              </a:ext>
            </a:extLst>
          </p:cNvPr>
          <p:cNvCxnSpPr>
            <a:cxnSpLocks/>
          </p:cNvCxnSpPr>
          <p:nvPr/>
        </p:nvCxnSpPr>
        <p:spPr>
          <a:xfrm flipV="1">
            <a:off x="5560075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3B3362-EE93-6440-81F2-D4526B12A5EE}"/>
              </a:ext>
            </a:extLst>
          </p:cNvPr>
          <p:cNvCxnSpPr>
            <a:cxnSpLocks/>
          </p:cNvCxnSpPr>
          <p:nvPr/>
        </p:nvCxnSpPr>
        <p:spPr>
          <a:xfrm flipV="1">
            <a:off x="5943856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520AC33-CAC4-FE4B-98DA-3FAF94508301}"/>
              </a:ext>
            </a:extLst>
          </p:cNvPr>
          <p:cNvCxnSpPr>
            <a:cxnSpLocks/>
          </p:cNvCxnSpPr>
          <p:nvPr/>
        </p:nvCxnSpPr>
        <p:spPr>
          <a:xfrm flipV="1">
            <a:off x="6298452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51B7BD-EE9B-EE4D-952C-1DA6825C7F86}"/>
              </a:ext>
            </a:extLst>
          </p:cNvPr>
          <p:cNvCxnSpPr>
            <a:cxnSpLocks/>
          </p:cNvCxnSpPr>
          <p:nvPr/>
        </p:nvCxnSpPr>
        <p:spPr>
          <a:xfrm flipV="1">
            <a:off x="6711417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5E3A9FD-FA8C-5C4F-AE71-F24BA2353B6B}"/>
              </a:ext>
            </a:extLst>
          </p:cNvPr>
          <p:cNvCxnSpPr>
            <a:cxnSpLocks/>
          </p:cNvCxnSpPr>
          <p:nvPr/>
        </p:nvCxnSpPr>
        <p:spPr>
          <a:xfrm flipV="1">
            <a:off x="7124381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A02C3FD-61BE-8249-ACA1-C6A9687B54D3}"/>
              </a:ext>
            </a:extLst>
          </p:cNvPr>
          <p:cNvCxnSpPr>
            <a:cxnSpLocks/>
          </p:cNvCxnSpPr>
          <p:nvPr/>
        </p:nvCxnSpPr>
        <p:spPr>
          <a:xfrm flipV="1">
            <a:off x="7478978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843EF6-8AED-164F-9269-38E9BDAC2648}"/>
              </a:ext>
            </a:extLst>
          </p:cNvPr>
          <p:cNvCxnSpPr>
            <a:cxnSpLocks/>
          </p:cNvCxnSpPr>
          <p:nvPr/>
        </p:nvCxnSpPr>
        <p:spPr>
          <a:xfrm flipV="1">
            <a:off x="7862758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9532F81-B4D2-3242-B4E2-04492A1C985E}"/>
              </a:ext>
            </a:extLst>
          </p:cNvPr>
          <p:cNvCxnSpPr>
            <a:cxnSpLocks/>
          </p:cNvCxnSpPr>
          <p:nvPr/>
        </p:nvCxnSpPr>
        <p:spPr>
          <a:xfrm flipV="1">
            <a:off x="8246533" y="5852718"/>
            <a:ext cx="0" cy="232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A614ABE-8C93-294B-A141-8EEB341F1496}"/>
              </a:ext>
            </a:extLst>
          </p:cNvPr>
          <p:cNvSpPr txBox="1"/>
          <p:nvPr/>
        </p:nvSpPr>
        <p:spPr>
          <a:xfrm>
            <a:off x="3869724" y="6194533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N </a:t>
            </a:r>
            <a:r>
              <a:rPr lang="ru-RU" dirty="0"/>
              <a:t>геномов</a:t>
            </a:r>
            <a:endParaRPr lang="en-FR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3978E3-300C-0D42-BA58-1E64C8A65A2D}"/>
              </a:ext>
            </a:extLst>
          </p:cNvPr>
          <p:cNvSpPr/>
          <p:nvPr/>
        </p:nvSpPr>
        <p:spPr>
          <a:xfrm>
            <a:off x="7993171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0413AE5-78B0-1243-AC61-CDA9709BBADD}"/>
              </a:ext>
            </a:extLst>
          </p:cNvPr>
          <p:cNvSpPr/>
          <p:nvPr/>
        </p:nvSpPr>
        <p:spPr>
          <a:xfrm>
            <a:off x="2642276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6B3AA5E-0440-4445-9C8A-A82CD280FE67}"/>
              </a:ext>
            </a:extLst>
          </p:cNvPr>
          <p:cNvSpPr/>
          <p:nvPr/>
        </p:nvSpPr>
        <p:spPr>
          <a:xfrm>
            <a:off x="1189585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E01A11E-B8E1-E545-8B8E-9299275F08EF}"/>
              </a:ext>
            </a:extLst>
          </p:cNvPr>
          <p:cNvSpPr/>
          <p:nvPr/>
        </p:nvSpPr>
        <p:spPr>
          <a:xfrm>
            <a:off x="2226648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C89F863-D162-164E-9938-2CF92EB6668A}"/>
              </a:ext>
            </a:extLst>
          </p:cNvPr>
          <p:cNvSpPr/>
          <p:nvPr/>
        </p:nvSpPr>
        <p:spPr>
          <a:xfrm>
            <a:off x="2138522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F8C7D72-4E39-4C47-8010-454DB695C56D}"/>
              </a:ext>
            </a:extLst>
          </p:cNvPr>
          <p:cNvSpPr/>
          <p:nvPr/>
        </p:nvSpPr>
        <p:spPr>
          <a:xfrm>
            <a:off x="2343859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1480EC9-0AA3-674E-976D-5A12635D2A7D}"/>
              </a:ext>
            </a:extLst>
          </p:cNvPr>
          <p:cNvSpPr/>
          <p:nvPr/>
        </p:nvSpPr>
        <p:spPr>
          <a:xfrm>
            <a:off x="1819035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030CE59-3687-CD4D-B50E-AE551D398690}"/>
              </a:ext>
            </a:extLst>
          </p:cNvPr>
          <p:cNvSpPr/>
          <p:nvPr/>
        </p:nvSpPr>
        <p:spPr>
          <a:xfrm>
            <a:off x="6739976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6A32A33-6818-0A45-9CA3-01B557DCBFCC}"/>
              </a:ext>
            </a:extLst>
          </p:cNvPr>
          <p:cNvSpPr/>
          <p:nvPr/>
        </p:nvSpPr>
        <p:spPr>
          <a:xfrm>
            <a:off x="7650711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161D428-702F-EB4C-A1FC-0D0D15E1F833}"/>
              </a:ext>
            </a:extLst>
          </p:cNvPr>
          <p:cNvSpPr/>
          <p:nvPr/>
        </p:nvSpPr>
        <p:spPr>
          <a:xfrm>
            <a:off x="5792239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9AA7894-4857-074A-A424-EF9FA00854C8}"/>
              </a:ext>
            </a:extLst>
          </p:cNvPr>
          <p:cNvSpPr/>
          <p:nvPr/>
        </p:nvSpPr>
        <p:spPr>
          <a:xfrm>
            <a:off x="4110664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B98D329-4485-F846-AA8E-0F49332E056B}"/>
              </a:ext>
            </a:extLst>
          </p:cNvPr>
          <p:cNvSpPr/>
          <p:nvPr/>
        </p:nvSpPr>
        <p:spPr>
          <a:xfrm>
            <a:off x="6950043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389FE2A-7313-6547-ADD0-56B67578A7E8}"/>
              </a:ext>
            </a:extLst>
          </p:cNvPr>
          <p:cNvSpPr/>
          <p:nvPr/>
        </p:nvSpPr>
        <p:spPr>
          <a:xfrm>
            <a:off x="6049842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FB41173-BB41-F046-A600-CE288EFC5D8D}"/>
              </a:ext>
            </a:extLst>
          </p:cNvPr>
          <p:cNvSpPr/>
          <p:nvPr/>
        </p:nvSpPr>
        <p:spPr>
          <a:xfrm>
            <a:off x="7542576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6A1D713-54D6-CB47-8803-DF933268ABEA}"/>
              </a:ext>
            </a:extLst>
          </p:cNvPr>
          <p:cNvSpPr/>
          <p:nvPr/>
        </p:nvSpPr>
        <p:spPr>
          <a:xfrm>
            <a:off x="3486343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3500CF5-96FD-9448-B2CC-C9747931A347}"/>
              </a:ext>
            </a:extLst>
          </p:cNvPr>
          <p:cNvSpPr/>
          <p:nvPr/>
        </p:nvSpPr>
        <p:spPr>
          <a:xfrm>
            <a:off x="3337411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7B00D49-CFA8-D340-BBCD-6F6263773995}"/>
              </a:ext>
            </a:extLst>
          </p:cNvPr>
          <p:cNvSpPr/>
          <p:nvPr/>
        </p:nvSpPr>
        <p:spPr>
          <a:xfrm>
            <a:off x="4877283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DC66994-1F90-0646-A166-BA4C12D22721}"/>
              </a:ext>
            </a:extLst>
          </p:cNvPr>
          <p:cNvSpPr/>
          <p:nvPr/>
        </p:nvSpPr>
        <p:spPr>
          <a:xfrm>
            <a:off x="6423948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D715810-BDC6-594D-8727-4D7256A307C4}"/>
              </a:ext>
            </a:extLst>
          </p:cNvPr>
          <p:cNvSpPr/>
          <p:nvPr/>
        </p:nvSpPr>
        <p:spPr>
          <a:xfrm>
            <a:off x="5629898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CCA812B-5672-DD4A-BB9C-3D960321614E}"/>
              </a:ext>
            </a:extLst>
          </p:cNvPr>
          <p:cNvSpPr/>
          <p:nvPr/>
        </p:nvSpPr>
        <p:spPr>
          <a:xfrm>
            <a:off x="5026789" y="5956320"/>
            <a:ext cx="72596" cy="72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F6B530-C5A5-AE4A-BF82-B3BA2BA229FD}"/>
              </a:ext>
            </a:extLst>
          </p:cNvPr>
          <p:cNvSpPr txBox="1"/>
          <p:nvPr/>
        </p:nvSpPr>
        <p:spPr>
          <a:xfrm>
            <a:off x="2299244" y="5349769"/>
            <a:ext cx="476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0070C0"/>
                </a:solidFill>
              </a:rPr>
              <a:t>N </a:t>
            </a:r>
            <a:r>
              <a:rPr lang="ru-RU" dirty="0">
                <a:solidFill>
                  <a:srgbClr val="0070C0"/>
                </a:solidFill>
              </a:rPr>
              <a:t>случайно распределенных потомков</a:t>
            </a:r>
            <a:endParaRPr lang="en-FR" dirty="0">
              <a:solidFill>
                <a:srgbClr val="0070C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20C634-93D4-E846-9E0D-3074EEF46DC4}"/>
              </a:ext>
            </a:extLst>
          </p:cNvPr>
          <p:cNvSpPr txBox="1"/>
          <p:nvPr/>
        </p:nvSpPr>
        <p:spPr>
          <a:xfrm>
            <a:off x="2013847" y="6387699"/>
            <a:ext cx="777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Ae</a:t>
            </a:r>
            <a:r>
              <a:rPr lang="en-US" i="1" baseline="30000" dirty="0"/>
              <a:t>-sk</a:t>
            </a:r>
            <a:r>
              <a:rPr lang="en-US" i="1" baseline="-25000" dirty="0"/>
              <a:t>i</a:t>
            </a:r>
            <a:endParaRPr lang="en-FR" baseline="-25000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3A4CAAD-F184-654F-B416-C6197168FFF5}"/>
              </a:ext>
            </a:extLst>
          </p:cNvPr>
          <p:cNvCxnSpPr>
            <a:cxnSpLocks/>
          </p:cNvCxnSpPr>
          <p:nvPr/>
        </p:nvCxnSpPr>
        <p:spPr>
          <a:xfrm>
            <a:off x="2138522" y="6266135"/>
            <a:ext cx="3513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201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5EE-DE37-8146-91EF-E53660D5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Results of Monte Carlo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FCA31-DAA3-1042-8A23-70F486173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1" y="2411032"/>
            <a:ext cx="3715819" cy="3637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5965ED-250F-4D4C-9F7D-8B4DC9EA3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1032"/>
            <a:ext cx="3753538" cy="363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5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30CD-C169-6849-B5C5-9240E9D7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296" y="3429000"/>
            <a:ext cx="5489951" cy="1398494"/>
          </a:xfrm>
        </p:spPr>
        <p:txBody>
          <a:bodyPr/>
          <a:lstStyle/>
          <a:p>
            <a:r>
              <a:rPr lang="ru-RU" dirty="0" err="1"/>
              <a:t>Многолокусная</a:t>
            </a:r>
            <a:r>
              <a:rPr lang="ru-RU" dirty="0"/>
              <a:t> адаптация с рекомбинацией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32959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FAEEE-E890-C343-8262-154F7FE4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62" y="514857"/>
            <a:ext cx="7358111" cy="1143000"/>
          </a:xfrm>
        </p:spPr>
        <p:txBody>
          <a:bodyPr/>
          <a:lstStyle/>
          <a:p>
            <a:r>
              <a:rPr lang="ru-RU" dirty="0"/>
              <a:t>Рекомбинация уменьшает </a:t>
            </a:r>
            <a:r>
              <a:rPr lang="ru-RU" dirty="0" err="1"/>
              <a:t>клональную</a:t>
            </a:r>
            <a:r>
              <a:rPr lang="ru-RU" dirty="0"/>
              <a:t> интерференцию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F6808-FA27-D94A-B871-2A31C64A0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7" y="2135163"/>
            <a:ext cx="4500307" cy="36450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2F37E9-52AC-4A47-BDE6-A6E992367DD1}"/>
              </a:ext>
            </a:extLst>
          </p:cNvPr>
          <p:cNvGrpSpPr/>
          <p:nvPr/>
        </p:nvGrpSpPr>
        <p:grpSpPr>
          <a:xfrm>
            <a:off x="5027545" y="2882786"/>
            <a:ext cx="3971688" cy="1472620"/>
            <a:chOff x="1704717" y="2956876"/>
            <a:chExt cx="5436559" cy="172796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4D6D9AD-5780-1543-B80B-4685854DBDE9}"/>
                </a:ext>
              </a:extLst>
            </p:cNvPr>
            <p:cNvCxnSpPr/>
            <p:nvPr/>
          </p:nvCxnSpPr>
          <p:spPr>
            <a:xfrm>
              <a:off x="1704718" y="3892022"/>
              <a:ext cx="20175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BAF8559-30C1-2646-8FDD-CEC587ED7DCD}"/>
                </a:ext>
              </a:extLst>
            </p:cNvPr>
            <p:cNvSpPr/>
            <p:nvPr/>
          </p:nvSpPr>
          <p:spPr>
            <a:xfrm>
              <a:off x="3093253" y="3835666"/>
              <a:ext cx="115028" cy="112713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A3093-1E0F-8946-9545-C8B1FF16298E}"/>
                </a:ext>
              </a:extLst>
            </p:cNvPr>
            <p:cNvSpPr txBox="1"/>
            <p:nvPr/>
          </p:nvSpPr>
          <p:spPr>
            <a:xfrm>
              <a:off x="1999150" y="3474702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9E3A57-371F-974D-95C2-7428830EB34C}"/>
                </a:ext>
              </a:extLst>
            </p:cNvPr>
            <p:cNvSpPr txBox="1"/>
            <p:nvPr/>
          </p:nvSpPr>
          <p:spPr>
            <a:xfrm>
              <a:off x="2993759" y="3480038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DC1F312-AD36-A047-84C4-5F74DF0BBF86}"/>
                </a:ext>
              </a:extLst>
            </p:cNvPr>
            <p:cNvGrpSpPr/>
            <p:nvPr/>
          </p:nvGrpSpPr>
          <p:grpSpPr>
            <a:xfrm>
              <a:off x="1704717" y="4259664"/>
              <a:ext cx="2017527" cy="112785"/>
              <a:chOff x="5676006" y="3389729"/>
              <a:chExt cx="2586789" cy="147578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C70E447-C4EE-AB49-BDB4-E5A151C7F765}"/>
                  </a:ext>
                </a:extLst>
              </p:cNvPr>
              <p:cNvSpPr/>
              <p:nvPr/>
            </p:nvSpPr>
            <p:spPr>
              <a:xfrm>
                <a:off x="7467646" y="3389823"/>
                <a:ext cx="147484" cy="14748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973A501-0950-D140-9C59-1052FA411CD5}"/>
                  </a:ext>
                </a:extLst>
              </p:cNvPr>
              <p:cNvCxnSpPr/>
              <p:nvPr/>
            </p:nvCxnSpPr>
            <p:spPr>
              <a:xfrm>
                <a:off x="5676006" y="3463471"/>
                <a:ext cx="2586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9A9EADC-DC93-1C42-8FFE-BE0F702063DD}"/>
                  </a:ext>
                </a:extLst>
              </p:cNvPr>
              <p:cNvSpPr/>
              <p:nvPr/>
            </p:nvSpPr>
            <p:spPr>
              <a:xfrm>
                <a:off x="6173629" y="3389729"/>
                <a:ext cx="147484" cy="14748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D0EFD0-E42C-A04E-85C5-AC1EB2AC01B8}"/>
                </a:ext>
              </a:extLst>
            </p:cNvPr>
            <p:cNvSpPr txBox="1"/>
            <p:nvPr/>
          </p:nvSpPr>
          <p:spPr>
            <a:xfrm>
              <a:off x="2007449" y="3879583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56BE11-6224-DE4E-B792-86C45C73A15D}"/>
                </a:ext>
              </a:extLst>
            </p:cNvPr>
            <p:cNvSpPr txBox="1"/>
            <p:nvPr/>
          </p:nvSpPr>
          <p:spPr>
            <a:xfrm>
              <a:off x="3007432" y="3886352"/>
              <a:ext cx="3593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4B29E5-320B-8941-AF8D-18C7A16C118A}"/>
                </a:ext>
              </a:extLst>
            </p:cNvPr>
            <p:cNvSpPr/>
            <p:nvPr/>
          </p:nvSpPr>
          <p:spPr>
            <a:xfrm>
              <a:off x="2092830" y="3834694"/>
              <a:ext cx="115028" cy="1127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5C8A168C-0A09-8043-9913-82C3EF3AE52F}"/>
                </a:ext>
              </a:extLst>
            </p:cNvPr>
            <p:cNvCxnSpPr>
              <a:cxnSpLocks/>
            </p:cNvCxnSpPr>
            <p:nvPr/>
          </p:nvCxnSpPr>
          <p:spPr>
            <a:xfrm>
              <a:off x="1729673" y="3505010"/>
              <a:ext cx="1992571" cy="1179827"/>
            </a:xfrm>
            <a:prstGeom prst="bentConnector3">
              <a:avLst/>
            </a:prstGeom>
            <a:ln>
              <a:solidFill>
                <a:srgbClr val="43FF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45D1593-6282-0F40-812F-EE5D860B6CBC}"/>
                </a:ext>
              </a:extLst>
            </p:cNvPr>
            <p:cNvCxnSpPr/>
            <p:nvPr/>
          </p:nvCxnSpPr>
          <p:spPr>
            <a:xfrm>
              <a:off x="5123749" y="3362612"/>
              <a:ext cx="20175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289CA5-891C-084D-BC55-AD6BB1543A1C}"/>
                </a:ext>
              </a:extLst>
            </p:cNvPr>
            <p:cNvSpPr/>
            <p:nvPr/>
          </p:nvSpPr>
          <p:spPr>
            <a:xfrm>
              <a:off x="5520689" y="3306256"/>
              <a:ext cx="115028" cy="1127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56A5BE-BD68-8941-A7AD-C9B134BF0E48}"/>
                </a:ext>
              </a:extLst>
            </p:cNvPr>
            <p:cNvSpPr/>
            <p:nvPr/>
          </p:nvSpPr>
          <p:spPr>
            <a:xfrm>
              <a:off x="6512285" y="3306256"/>
              <a:ext cx="115028" cy="1127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FCF29B-36B1-9043-B857-E5D4BC9AA724}"/>
                </a:ext>
              </a:extLst>
            </p:cNvPr>
            <p:cNvSpPr txBox="1"/>
            <p:nvPr/>
          </p:nvSpPr>
          <p:spPr>
            <a:xfrm>
              <a:off x="5412239" y="2956876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C31D01-E1E7-DB44-BB9D-A46AFCD49B3D}"/>
                </a:ext>
              </a:extLst>
            </p:cNvPr>
            <p:cNvSpPr txBox="1"/>
            <p:nvPr/>
          </p:nvSpPr>
          <p:spPr>
            <a:xfrm>
              <a:off x="6428069" y="2956876"/>
              <a:ext cx="3593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2E00AC-9AAB-B044-AA2C-4CBCF10662D8}"/>
                </a:ext>
              </a:extLst>
            </p:cNvPr>
            <p:cNvGrpSpPr/>
            <p:nvPr/>
          </p:nvGrpSpPr>
          <p:grpSpPr>
            <a:xfrm>
              <a:off x="5123749" y="4426391"/>
              <a:ext cx="2017527" cy="123298"/>
              <a:chOff x="4700647" y="2941578"/>
              <a:chExt cx="2586789" cy="16133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0D7CB9-6C3F-924F-BC81-B6A5EA212BFD}"/>
                  </a:ext>
                </a:extLst>
              </p:cNvPr>
              <p:cNvCxnSpPr/>
              <p:nvPr/>
            </p:nvCxnSpPr>
            <p:spPr>
              <a:xfrm>
                <a:off x="4700647" y="3015320"/>
                <a:ext cx="2586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AA78D7D-DFFC-624C-8C06-BE536685AC63}"/>
                  </a:ext>
                </a:extLst>
              </p:cNvPr>
              <p:cNvSpPr/>
              <p:nvPr/>
            </p:nvSpPr>
            <p:spPr>
              <a:xfrm>
                <a:off x="6480970" y="2941578"/>
                <a:ext cx="147484" cy="14748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275D8F8-E120-804A-BA5E-1356966235EE}"/>
                  </a:ext>
                </a:extLst>
              </p:cNvPr>
              <p:cNvSpPr/>
              <p:nvPr/>
            </p:nvSpPr>
            <p:spPr>
              <a:xfrm>
                <a:off x="5220200" y="2955428"/>
                <a:ext cx="147484" cy="14748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92578A-B41E-2848-8C25-F14E4A7DE34F}"/>
                </a:ext>
              </a:extLst>
            </p:cNvPr>
            <p:cNvSpPr txBox="1"/>
            <p:nvPr/>
          </p:nvSpPr>
          <p:spPr>
            <a:xfrm>
              <a:off x="5409882" y="4085117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a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50D2B6-9081-6546-BB4D-0AEC2CEE24C9}"/>
                </a:ext>
              </a:extLst>
            </p:cNvPr>
            <p:cNvSpPr txBox="1"/>
            <p:nvPr/>
          </p:nvSpPr>
          <p:spPr>
            <a:xfrm>
              <a:off x="6404492" y="4090454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600" dirty="0"/>
                <a:t>b 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357C323-485B-4A49-A0E0-B53FD587321D}"/>
                </a:ext>
              </a:extLst>
            </p:cNvPr>
            <p:cNvCxnSpPr/>
            <p:nvPr/>
          </p:nvCxnSpPr>
          <p:spPr>
            <a:xfrm flipV="1">
              <a:off x="3952621" y="3428927"/>
              <a:ext cx="888881" cy="40576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8575FF4-3C4D-274C-B7C4-86358B0D3D8C}"/>
                </a:ext>
              </a:extLst>
            </p:cNvPr>
            <p:cNvCxnSpPr>
              <a:cxnSpLocks/>
            </p:cNvCxnSpPr>
            <p:nvPr/>
          </p:nvCxnSpPr>
          <p:spPr>
            <a:xfrm>
              <a:off x="3952621" y="4180152"/>
              <a:ext cx="983051" cy="256824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516435"/>
      </p:ext>
    </p:extLst>
  </p:cSld>
  <p:clrMapOvr>
    <a:masterClrMapping/>
  </p:clrMapOvr>
  <p:transition spd="slow" advTm="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E3B9C84-C481-4140-AE43-FF641C98F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07" y="1861091"/>
            <a:ext cx="6141234" cy="4596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A8B3AD-1B36-8E40-B553-AF8330ABF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6" y="486888"/>
            <a:ext cx="7701149" cy="1374203"/>
          </a:xfrm>
        </p:spPr>
        <p:txBody>
          <a:bodyPr/>
          <a:lstStyle/>
          <a:p>
            <a:r>
              <a:rPr lang="ru-RU" sz="3200" dirty="0"/>
              <a:t>Алгоритм:  то  же самое, плюс секс</a:t>
            </a:r>
            <a:br>
              <a:rPr lang="en-US" dirty="0"/>
            </a:br>
            <a:br>
              <a:rPr lang="ru-RU" dirty="0"/>
            </a:br>
            <a:r>
              <a:rPr lang="en-US" sz="2000" dirty="0"/>
              <a:t>f</a:t>
            </a:r>
            <a:r>
              <a:rPr lang="en-US" sz="2000" baseline="-25000" dirty="0"/>
              <a:t>0</a:t>
            </a:r>
            <a:r>
              <a:rPr lang="en-US" sz="2000" dirty="0"/>
              <a:t>=2%, N=1000, L=</a:t>
            </a:r>
            <a:r>
              <a:rPr lang="ru-RU" sz="2000" dirty="0"/>
              <a:t>10</a:t>
            </a:r>
            <a:r>
              <a:rPr lang="en-US" sz="2000" dirty="0"/>
              <a:t>00 loci, s=0.1, M=3 crossovers</a:t>
            </a:r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21B44-754B-9040-AF10-2116D764D39F}"/>
              </a:ext>
            </a:extLst>
          </p:cNvPr>
          <p:cNvSpPr txBox="1"/>
          <p:nvPr/>
        </p:nvSpPr>
        <p:spPr>
          <a:xfrm>
            <a:off x="4488874" y="3347613"/>
            <a:ext cx="4184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0070C0"/>
                </a:solidFill>
              </a:rPr>
              <a:t>среднее</a:t>
            </a:r>
            <a:r>
              <a:rPr lang="en-US" sz="1600" dirty="0">
                <a:solidFill>
                  <a:srgbClr val="0070C0"/>
                </a:solidFill>
              </a:rPr>
              <a:t> f </a:t>
            </a:r>
            <a:r>
              <a:rPr lang="ru-RU" sz="1600" dirty="0">
                <a:solidFill>
                  <a:srgbClr val="0070C0"/>
                </a:solidFill>
              </a:rPr>
              <a:t>п</a:t>
            </a:r>
            <a:r>
              <a:rPr lang="en-US" sz="1600" dirty="0">
                <a:solidFill>
                  <a:srgbClr val="0070C0"/>
                </a:solidFill>
              </a:rPr>
              <a:t>o </a:t>
            </a:r>
            <a:r>
              <a:rPr lang="ru-RU" sz="1600" dirty="0">
                <a:solidFill>
                  <a:srgbClr val="0070C0"/>
                </a:solidFill>
              </a:rPr>
              <a:t>полиморфным локусам</a:t>
            </a:r>
            <a:endParaRPr lang="en-FR" sz="16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9DDAB6-EF47-884F-95BF-DC1D49EBD174}"/>
              </a:ext>
            </a:extLst>
          </p:cNvPr>
          <p:cNvSpPr txBox="1"/>
          <p:nvPr/>
        </p:nvSpPr>
        <p:spPr>
          <a:xfrm>
            <a:off x="6926112" y="2311964"/>
            <a:ext cx="2364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59DF"/>
                </a:solidFill>
              </a:rPr>
              <a:t>доля пар гомолог. </a:t>
            </a:r>
          </a:p>
          <a:p>
            <a:r>
              <a:rPr lang="ru-RU" dirty="0">
                <a:solidFill>
                  <a:srgbClr val="FF59DF"/>
                </a:solidFill>
              </a:rPr>
              <a:t>локусов с </a:t>
            </a:r>
          </a:p>
          <a:p>
            <a:r>
              <a:rPr lang="ru-RU" dirty="0">
                <a:solidFill>
                  <a:srgbClr val="FF59DF"/>
                </a:solidFill>
              </a:rPr>
              <a:t>общим предком</a:t>
            </a:r>
            <a:endParaRPr lang="en-FR" dirty="0">
              <a:solidFill>
                <a:srgbClr val="FF59D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EAD0C5-4D83-3442-B814-EAF27C396481}"/>
              </a:ext>
            </a:extLst>
          </p:cNvPr>
          <p:cNvSpPr txBox="1"/>
          <p:nvPr/>
        </p:nvSpPr>
        <p:spPr>
          <a:xfrm rot="18175643">
            <a:off x="3135889" y="3357922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0070C0"/>
                </a:solidFill>
              </a:rPr>
              <a:t>1 локус модель</a:t>
            </a:r>
            <a:endParaRPr lang="en-FR" sz="14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8312B0-9EC7-554E-B7F9-043BEDB24472}"/>
              </a:ext>
            </a:extLst>
          </p:cNvPr>
          <p:cNvSpPr txBox="1"/>
          <p:nvPr/>
        </p:nvSpPr>
        <p:spPr>
          <a:xfrm>
            <a:off x="5527322" y="4862559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Доля полиморфных локусов</a:t>
            </a:r>
            <a:endParaRPr lang="en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700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EFAF-88FF-CF44-A626-CD621BBD6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Erratum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EB90F-3DBE-9C4B-883D-9F15038F2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02523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F287-6567-854A-8AFC-984F7D9C3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24" y="581891"/>
            <a:ext cx="6508377" cy="1143000"/>
          </a:xfrm>
        </p:spPr>
        <p:txBody>
          <a:bodyPr/>
          <a:lstStyle/>
          <a:p>
            <a:r>
              <a:rPr lang="ru-RU" dirty="0"/>
              <a:t>Нечувствительность к  </a:t>
            </a:r>
            <a:r>
              <a:rPr lang="ru-RU" i="1" dirty="0" err="1"/>
              <a:t>s</a:t>
            </a:r>
            <a:endParaRPr lang="en-FR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C0A2DD-E3EC-CD47-B38E-A6E36CAE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5540"/>
            <a:ext cx="9144000" cy="16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66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F287-6567-854A-8AFC-984F7D9C3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24" y="581891"/>
            <a:ext cx="6508377" cy="1143000"/>
          </a:xfrm>
        </p:spPr>
        <p:txBody>
          <a:bodyPr/>
          <a:lstStyle/>
          <a:p>
            <a:r>
              <a:rPr lang="ru-RU" dirty="0"/>
              <a:t>Чувствительность</a:t>
            </a:r>
            <a:r>
              <a:rPr lang="en-US" dirty="0"/>
              <a:t> </a:t>
            </a:r>
            <a:r>
              <a:rPr lang="ru-RU" dirty="0"/>
              <a:t>потери аллелей к  </a:t>
            </a:r>
            <a:r>
              <a:rPr lang="en-US" i="1" dirty="0"/>
              <a:t>log N</a:t>
            </a:r>
            <a:endParaRPr lang="en-FR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B43C89-C3C7-B241-B37D-250804618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470"/>
            <a:ext cx="9144000" cy="25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93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F287-6567-854A-8AFC-984F7D9C3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24" y="581891"/>
            <a:ext cx="6508377" cy="1143000"/>
          </a:xfrm>
        </p:spPr>
        <p:txBody>
          <a:bodyPr/>
          <a:lstStyle/>
          <a:p>
            <a:r>
              <a:rPr lang="ru-RU" dirty="0"/>
              <a:t>Чувствительность</a:t>
            </a:r>
            <a:r>
              <a:rPr lang="en-US" dirty="0"/>
              <a:t> </a:t>
            </a:r>
            <a:r>
              <a:rPr lang="ru-RU" dirty="0"/>
              <a:t>потери аллелей к числу локусов, </a:t>
            </a:r>
            <a:r>
              <a:rPr lang="en-US" dirty="0"/>
              <a:t>L</a:t>
            </a:r>
            <a:endParaRPr lang="en-FR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B3180-3E78-E049-AA23-92F5B7403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195"/>
            <a:ext cx="9144000" cy="151390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1630418-F117-7C44-AAFC-F4D7DB8EA921}"/>
              </a:ext>
            </a:extLst>
          </p:cNvPr>
          <p:cNvSpPr txBox="1">
            <a:spLocks/>
          </p:cNvSpPr>
          <p:nvPr/>
        </p:nvSpPr>
        <p:spPr>
          <a:xfrm>
            <a:off x="763979" y="3555152"/>
            <a:ext cx="7358743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Но не к</a:t>
            </a:r>
            <a:r>
              <a:rPr lang="en-US" dirty="0"/>
              <a:t> </a:t>
            </a:r>
            <a:r>
              <a:rPr lang="ru-RU" dirty="0"/>
              <a:t>числу перескоков, М</a:t>
            </a:r>
            <a:endParaRPr lang="en-FR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F904AC-4552-9643-91CA-34499552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0373"/>
            <a:ext cx="9144000" cy="142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96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1D6CCF-5BD5-E74B-8967-6856B9F047DD}"/>
              </a:ext>
            </a:extLst>
          </p:cNvPr>
          <p:cNvSpPr txBox="1"/>
          <p:nvPr/>
        </p:nvSpPr>
        <p:spPr>
          <a:xfrm>
            <a:off x="8817429" y="433968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sz="13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77C04-090D-914F-9FF3-5350AFF41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16" y="2247401"/>
            <a:ext cx="6360535" cy="1835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C75EF-AD55-F747-B80A-7C02954251B3}"/>
              </a:ext>
            </a:extLst>
          </p:cNvPr>
          <p:cNvSpPr txBox="1"/>
          <p:nvPr/>
        </p:nvSpPr>
        <p:spPr>
          <a:xfrm>
            <a:off x="3224487" y="1178248"/>
            <a:ext cx="37016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350" dirty="0">
                <a:solidFill>
                  <a:srgbClr val="0070C0"/>
                </a:solidFill>
              </a:rPr>
              <a:t> Dependence of Closs on s and M is weak</a:t>
            </a:r>
            <a:endParaRPr lang="en-FR" sz="1350" baseline="30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30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951D65-B60F-B947-A1FB-27FE9E1D7B56}"/>
              </a:ext>
            </a:extLst>
          </p:cNvPr>
          <p:cNvSpPr txBox="1"/>
          <p:nvPr/>
        </p:nvSpPr>
        <p:spPr>
          <a:xfrm>
            <a:off x="255166" y="1068274"/>
            <a:ext cx="88670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1500" dirty="0">
                <a:solidFill>
                  <a:srgbClr val="0070C0"/>
                </a:solidFill>
              </a:rPr>
              <a:t> Surviving fraction 1-C</a:t>
            </a:r>
            <a:r>
              <a:rPr lang="en-FR" sz="1500" baseline="-25000" dirty="0">
                <a:solidFill>
                  <a:srgbClr val="0070C0"/>
                </a:solidFill>
              </a:rPr>
              <a:t>loss</a:t>
            </a:r>
            <a:r>
              <a:rPr lang="en-FR" sz="1500" dirty="0">
                <a:solidFill>
                  <a:srgbClr val="0070C0"/>
                </a:solidFill>
              </a:rPr>
              <a:t> , the time when C+C</a:t>
            </a:r>
            <a:r>
              <a:rPr lang="en-FR" sz="1500" baseline="-25000" dirty="0">
                <a:solidFill>
                  <a:srgbClr val="0070C0"/>
                </a:solidFill>
              </a:rPr>
              <a:t>loss </a:t>
            </a:r>
            <a:r>
              <a:rPr lang="en-FR" sz="1500" dirty="0">
                <a:solidFill>
                  <a:srgbClr val="0070C0"/>
                </a:solidFill>
              </a:rPr>
              <a:t>= 1, and t</a:t>
            </a:r>
            <a:r>
              <a:rPr lang="en-FR" sz="1500" baseline="-25000" dirty="0">
                <a:solidFill>
                  <a:srgbClr val="0070C0"/>
                </a:solidFill>
              </a:rPr>
              <a:t>50</a:t>
            </a:r>
            <a:r>
              <a:rPr lang="en-FR" sz="1500" dirty="0">
                <a:solidFill>
                  <a:srgbClr val="0070C0"/>
                </a:solidFill>
              </a:rPr>
              <a:t> of the fastest site are  a function of</a:t>
            </a:r>
          </a:p>
          <a:p>
            <a:pPr algn="ctr"/>
            <a:r>
              <a:rPr lang="en-FR" sz="1500" dirty="0">
                <a:solidFill>
                  <a:srgbClr val="0070C0"/>
                </a:solidFill>
              </a:rPr>
              <a:t>  </a:t>
            </a:r>
            <a:r>
              <a:rPr lang="en-FR" sz="1500" dirty="0">
                <a:solidFill>
                  <a:srgbClr val="FF0000"/>
                </a:solidFill>
              </a:rPr>
              <a:t>log(const*N)/ L </a:t>
            </a:r>
            <a:r>
              <a:rPr lang="en-FR" sz="1500" baseline="30000" dirty="0">
                <a:solidFill>
                  <a:srgbClr val="FF0000"/>
                </a:solidFill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D6CCF-5BD5-E74B-8967-6856B9F047DD}"/>
              </a:ext>
            </a:extLst>
          </p:cNvPr>
          <p:cNvSpPr txBox="1"/>
          <p:nvPr/>
        </p:nvSpPr>
        <p:spPr>
          <a:xfrm>
            <a:off x="8817429" y="433968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D5284E-FA43-4C4F-BDAE-CD8CF75B8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223" y="2101468"/>
            <a:ext cx="4023554" cy="36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56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E2CB-7AF2-F747-B5F1-833785C17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96883"/>
            <a:ext cx="6508377" cy="1143000"/>
          </a:xfrm>
        </p:spPr>
        <p:txBody>
          <a:bodyPr/>
          <a:lstStyle/>
          <a:p>
            <a:r>
              <a:rPr lang="ru-RU" dirty="0"/>
              <a:t>Неоднородная скорость локусов</a:t>
            </a:r>
            <a:endParaRPr lang="en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D49383-03AB-6641-9868-D3943F6F2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82" y="913395"/>
            <a:ext cx="3113133" cy="54399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2B4B02-191D-5E4D-853F-8EC734AF2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10" y="2140527"/>
            <a:ext cx="4036672" cy="319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55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4757-27CD-0646-83AB-A95DEBEE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285008"/>
            <a:ext cx="6508377" cy="1143000"/>
          </a:xfrm>
        </p:spPr>
        <p:txBody>
          <a:bodyPr/>
          <a:lstStyle/>
          <a:p>
            <a:r>
              <a:rPr lang="ru-RU" dirty="0"/>
              <a:t>Выводы 2</a:t>
            </a:r>
            <a:endParaRPr lang="en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8AE9E-C849-8D4E-AB6F-368028C5D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Сильные эффекты </a:t>
            </a:r>
            <a:r>
              <a:rPr lang="ru-RU" dirty="0" err="1"/>
              <a:t>клональной</a:t>
            </a:r>
            <a:r>
              <a:rPr lang="ru-RU" dirty="0"/>
              <a:t> интерференции в случае полового размножения  при большом количестве локусов</a:t>
            </a:r>
          </a:p>
          <a:p>
            <a:r>
              <a:rPr lang="ru-RU" dirty="0"/>
              <a:t>Потеря полиморфных локусов</a:t>
            </a:r>
          </a:p>
          <a:p>
            <a:r>
              <a:rPr lang="ru-RU" dirty="0"/>
              <a:t>Ускорение редких локусов</a:t>
            </a:r>
          </a:p>
          <a:p>
            <a:r>
              <a:rPr lang="ru-RU" dirty="0"/>
              <a:t>Крайне неоднородная скорость эволюции на разных локусах при</a:t>
            </a:r>
            <a:r>
              <a:rPr lang="en-US" dirty="0"/>
              <a:t> </a:t>
            </a:r>
            <a:r>
              <a:rPr lang="ru-RU" dirty="0"/>
              <a:t>одинаковых коэффициентах селекции</a:t>
            </a:r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632669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E3511D-F56A-9F4F-B8F6-9DE6BE2A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340AB5-31A4-3D4A-ADCD-5A37277CA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E33DE1-3416-3C40-AF8E-1CE74C085A52}"/>
              </a:ext>
            </a:extLst>
          </p:cNvPr>
          <p:cNvSpPr txBox="1">
            <a:spLocks/>
          </p:cNvSpPr>
          <p:nvPr/>
        </p:nvSpPr>
        <p:spPr>
          <a:xfrm>
            <a:off x="1" y="552186"/>
            <a:ext cx="9144000" cy="25246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ru-RU" sz="3900" dirty="0">
                <a:solidFill>
                  <a:schemeClr val="bg1"/>
                </a:solidFill>
              </a:rPr>
              <a:t>Спасибо!</a:t>
            </a:r>
            <a:endParaRPr lang="en-FR" sz="39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6234F-72C3-8B41-A5CF-18DA7B908E95}"/>
              </a:ext>
            </a:extLst>
          </p:cNvPr>
          <p:cNvSpPr txBox="1"/>
          <p:nvPr/>
        </p:nvSpPr>
        <p:spPr>
          <a:xfrm>
            <a:off x="-951470" y="23972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35149761"/>
      </p:ext>
    </p:extLst>
  </p:cSld>
  <p:clrMapOvr>
    <a:masterClrMapping/>
  </p:clrMapOvr>
  <p:transition spd="slow" advTm="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BF476-C269-FE4A-8CC2-6E1F655F5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59" y="411480"/>
            <a:ext cx="6508377" cy="1143000"/>
          </a:xfrm>
        </p:spPr>
        <p:txBody>
          <a:bodyPr/>
          <a:lstStyle/>
          <a:p>
            <a:r>
              <a:rPr lang="ru-RU" dirty="0"/>
              <a:t>Основной Закон  Программирования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C138C-8AEC-0D42-9336-729B637801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5875" y="2055019"/>
            <a:ext cx="7852285" cy="1376363"/>
          </a:xfrm>
        </p:spPr>
        <p:txBody>
          <a:bodyPr/>
          <a:lstStyle/>
          <a:p>
            <a:r>
              <a:rPr lang="ru-RU" dirty="0"/>
              <a:t>Статья 1. В каждой программе есть ошибка</a:t>
            </a:r>
          </a:p>
          <a:p>
            <a:r>
              <a:rPr lang="ru-RU" dirty="0"/>
              <a:t>Статья 2. Когда ошибка исправлена, смотри Статью 1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88D19-12FC-F249-A963-69958BCE8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279" y="3429000"/>
            <a:ext cx="3004457" cy="32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0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11AC-46CD-6441-BF69-3B1E9FA34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Осциляции</a:t>
            </a:r>
            <a:r>
              <a:rPr lang="ru-RU" dirty="0"/>
              <a:t> вокруг стационарного состояния </a:t>
            </a:r>
            <a:r>
              <a:rPr lang="en-US" dirty="0"/>
              <a:t>W=C=H=1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AD1D47-31E9-3341-B172-F517BB01D5B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62" y="2491423"/>
            <a:ext cx="3297238" cy="3916362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158B3-CF42-9A47-9843-FE534658D265}"/>
              </a:ext>
            </a:extLst>
          </p:cNvPr>
          <p:cNvCxnSpPr>
            <a:cxnSpLocks/>
          </p:cNvCxnSpPr>
          <p:nvPr/>
        </p:nvCxnSpPr>
        <p:spPr>
          <a:xfrm>
            <a:off x="899652" y="3429000"/>
            <a:ext cx="3834580" cy="24719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AA0D0B-7649-8F46-9F9D-C5E961B1BBEC}"/>
              </a:ext>
            </a:extLst>
          </p:cNvPr>
          <p:cNvCxnSpPr>
            <a:cxnSpLocks/>
          </p:cNvCxnSpPr>
          <p:nvPr/>
        </p:nvCxnSpPr>
        <p:spPr>
          <a:xfrm flipH="1">
            <a:off x="781665" y="3097161"/>
            <a:ext cx="3952567" cy="24364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F209FC7-18CC-2E42-8E8F-E7C324FEC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43" y="3001296"/>
            <a:ext cx="3408018" cy="26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80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DA9FF6-C367-5F4C-A29A-CD4F92242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3" y="227693"/>
            <a:ext cx="3775017" cy="3593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5ED374-0978-2A4B-A3EF-ACDFEA528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3" y="3906157"/>
            <a:ext cx="5860666" cy="1014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B5EDC5-E05B-D546-97AD-7022E2E49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2" y="5100473"/>
            <a:ext cx="3775017" cy="1673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ECE00-8B6B-2E46-A5DE-F4C2EB6692C6}"/>
              </a:ext>
            </a:extLst>
          </p:cNvPr>
          <p:cNvSpPr txBox="1"/>
          <p:nvPr/>
        </p:nvSpPr>
        <p:spPr>
          <a:xfrm>
            <a:off x="2830284" y="615675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Ошибка!</a:t>
            </a:r>
            <a:endParaRPr lang="en-FR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A86E0E-52C5-7347-BB0D-84D44CD8404A}"/>
              </a:ext>
            </a:extLst>
          </p:cNvPr>
          <p:cNvCxnSpPr>
            <a:cxnSpLocks/>
          </p:cNvCxnSpPr>
          <p:nvPr/>
        </p:nvCxnSpPr>
        <p:spPr>
          <a:xfrm flipH="1">
            <a:off x="2458192" y="6341423"/>
            <a:ext cx="3720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D485C15-2FA4-E84B-A8DE-30DDBC3DB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508" y="5077198"/>
            <a:ext cx="2786262" cy="169726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E70ED0-65F3-FD40-B2DD-4A34DC08945A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572000" y="5925831"/>
            <a:ext cx="1107508" cy="2309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F7D5D09-E1DC-C04D-80C9-56E514FB9F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89" y="0"/>
            <a:ext cx="3873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8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C5850B0-6C0B-A846-91AA-51BF60641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93" y="0"/>
            <a:ext cx="6508377" cy="1143000"/>
          </a:xfrm>
        </p:spPr>
        <p:txBody>
          <a:bodyPr/>
          <a:lstStyle/>
          <a:p>
            <a:r>
              <a:rPr lang="ru-RU" dirty="0"/>
              <a:t>Устойчивое решение!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603979-CCD2-0946-9527-CF24189EB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97" y="1720284"/>
            <a:ext cx="4030816" cy="471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0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6D0675-1DCA-CE4E-A1D4-258E630FA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7" y="1903512"/>
            <a:ext cx="4874359" cy="4252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E1767E-84C7-5E43-89D3-46315D6BA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41" y="253393"/>
            <a:ext cx="3349677" cy="5227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007BDF-D256-7B4C-BE72-0784A411E1E3}"/>
              </a:ext>
            </a:extLst>
          </p:cNvPr>
          <p:cNvSpPr txBox="1"/>
          <p:nvPr/>
        </p:nvSpPr>
        <p:spPr>
          <a:xfrm>
            <a:off x="3900332" y="2718366"/>
            <a:ext cx="41953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>
                <a:solidFill>
                  <a:srgbClr val="FF0000"/>
                </a:solidFill>
              </a:rPr>
              <a:t>Другие единицы и другой набор параметров</a:t>
            </a:r>
            <a:endParaRPr lang="en-FR" sz="1350" dirty="0">
              <a:solidFill>
                <a:srgbClr val="FF0000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288207A-D062-6045-AD67-169ECB5F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43" y="86137"/>
            <a:ext cx="6508377" cy="1143000"/>
          </a:xfrm>
        </p:spPr>
        <p:txBody>
          <a:bodyPr/>
          <a:lstStyle/>
          <a:p>
            <a:r>
              <a:rPr lang="en-FR" dirty="0"/>
              <a:t>Unstable 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1AACE-D462-484F-A4F9-8470A3133B3C}"/>
              </a:ext>
            </a:extLst>
          </p:cNvPr>
          <p:cNvSpPr txBox="1"/>
          <p:nvPr/>
        </p:nvSpPr>
        <p:spPr>
          <a:xfrm>
            <a:off x="2193854" y="6464086"/>
            <a:ext cx="2218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rgbClr val="FF0000"/>
                </a:solidFill>
              </a:rPr>
              <a:t>ecology modeling.pptx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5B1537-ABD2-DD4A-B8A2-9BAAFC158761}"/>
              </a:ext>
            </a:extLst>
          </p:cNvPr>
          <p:cNvSpPr txBox="1"/>
          <p:nvPr/>
        </p:nvSpPr>
        <p:spPr>
          <a:xfrm>
            <a:off x="2193854" y="6156309"/>
            <a:ext cx="6304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400" dirty="0"/>
              <a:t>https://github.com/irouzine/Course-in-evolution</a:t>
            </a:r>
          </a:p>
        </p:txBody>
      </p:sp>
    </p:spTree>
    <p:extLst>
      <p:ext uri="{BB962C8B-B14F-4D97-AF65-F5344CB8AC3E}">
        <p14:creationId xmlns:p14="http://schemas.microsoft.com/office/powerpoint/2010/main" val="253774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78250-563E-FF41-8CA4-E714CA72A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последней серии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04FA6-6BA9-5941-97FA-AEC52B010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90539772"/>
      </p:ext>
    </p:extLst>
  </p:cSld>
  <p:clrMapOvr>
    <a:masterClrMapping/>
  </p:clrMapOvr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6276</TotalTime>
  <Words>725</Words>
  <Application>Microsoft Macintosh PowerPoint</Application>
  <PresentationFormat>On-screen Show (4:3)</PresentationFormat>
  <Paragraphs>134</Paragraphs>
  <Slides>37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Calibri</vt:lpstr>
      <vt:lpstr>Cambria Math</vt:lpstr>
      <vt:lpstr>Century Gothic</vt:lpstr>
      <vt:lpstr>Symbol</vt:lpstr>
      <vt:lpstr>Wingdings 2</vt:lpstr>
      <vt:lpstr>Plaza</vt:lpstr>
      <vt:lpstr>Законы эволюции</vt:lpstr>
      <vt:lpstr>План лекции</vt:lpstr>
      <vt:lpstr>Erratum</vt:lpstr>
      <vt:lpstr>Основной Закон  Программирования</vt:lpstr>
      <vt:lpstr>Осциляции вокруг стационарного состояния W=C=H=1</vt:lpstr>
      <vt:lpstr>PowerPoint Presentation</vt:lpstr>
      <vt:lpstr>Устойчивое решение!</vt:lpstr>
      <vt:lpstr>Unstable solution</vt:lpstr>
      <vt:lpstr>В последней серии</vt:lpstr>
      <vt:lpstr>Одинокая волна</vt:lpstr>
      <vt:lpstr>Стохастический нос</vt:lpstr>
      <vt:lpstr>Самый лучший фитнесс класс</vt:lpstr>
      <vt:lpstr> Адаптация</vt:lpstr>
      <vt:lpstr> Быстрая адаптация</vt:lpstr>
      <vt:lpstr> Быстрая адаптация</vt:lpstr>
      <vt:lpstr>Speed of evolution</vt:lpstr>
      <vt:lpstr>Три интервала размера популяции</vt:lpstr>
      <vt:lpstr>Сравнение разных методов</vt:lpstr>
      <vt:lpstr>Храповик Мюллера или аккумуляция плохих аллелей (Ub=0) </vt:lpstr>
      <vt:lpstr>Общий случай Адаптация (реверсия), аккумуляция плохих аллелей (храповик), и стационарное состояние</vt:lpstr>
      <vt:lpstr>Режимы эволюции</vt:lpstr>
      <vt:lpstr>Выводы 1</vt:lpstr>
      <vt:lpstr>Монте-Карло </vt:lpstr>
      <vt:lpstr>Стохастическое моделирование методом  Монте Карло (Wright Fisher)</vt:lpstr>
      <vt:lpstr>Метод разломанной палки</vt:lpstr>
      <vt:lpstr>Results of Monte Carlo</vt:lpstr>
      <vt:lpstr>Многолокусная адаптация с рекомбинацией</vt:lpstr>
      <vt:lpstr>Рекомбинация уменьшает клональную интерференцию</vt:lpstr>
      <vt:lpstr>Алгоритм:  то  же самое, плюс секс  f0=2%, N=1000, L=1000 loci, s=0.1, M=3 crossovers</vt:lpstr>
      <vt:lpstr>Нечувствительность к  s</vt:lpstr>
      <vt:lpstr>Чувствительность потери аллелей к  log N</vt:lpstr>
      <vt:lpstr>Чувствительность потери аллелей к числу локусов, L</vt:lpstr>
      <vt:lpstr>PowerPoint Presentation</vt:lpstr>
      <vt:lpstr>PowerPoint Presentation</vt:lpstr>
      <vt:lpstr>Неоднородная скорость локусов</vt:lpstr>
      <vt:lpstr>Выводы 2</vt:lpstr>
      <vt:lpstr>PowerPoint Presentation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Rouzine</dc:creator>
  <cp:lastModifiedBy>ivan4995@gmail.com</cp:lastModifiedBy>
  <cp:revision>816</cp:revision>
  <dcterms:created xsi:type="dcterms:W3CDTF">2017-09-05T00:08:04Z</dcterms:created>
  <dcterms:modified xsi:type="dcterms:W3CDTF">2021-11-18T21:10:00Z</dcterms:modified>
</cp:coreProperties>
</file>